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Short Stack"/>
      <p:regular r:id="rId15"/>
    </p:embeddedFont>
    <p:embeddedFont>
      <p:font typeface="Century Gothic"/>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h4wS2RtefMWXw18xJPvIxpjiy05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hortStack-regular.fntdata"/><Relationship Id="rId14" Type="http://schemas.openxmlformats.org/officeDocument/2006/relationships/slide" Target="slides/slide9.xml"/><Relationship Id="rId17" Type="http://schemas.openxmlformats.org/officeDocument/2006/relationships/font" Target="fonts/CenturyGothic-bold.fntdata"/><Relationship Id="rId16" Type="http://schemas.openxmlformats.org/officeDocument/2006/relationships/font" Target="fonts/CenturyGothic-regular.fntdata"/><Relationship Id="rId5" Type="http://schemas.openxmlformats.org/officeDocument/2006/relationships/notesMaster" Target="notesMasters/notesMaster1.xml"/><Relationship Id="rId19" Type="http://schemas.openxmlformats.org/officeDocument/2006/relationships/font" Target="fonts/CenturyGothic-boldItalic.fntdata"/><Relationship Id="rId6" Type="http://schemas.openxmlformats.org/officeDocument/2006/relationships/slide" Target="slides/slide1.xml"/><Relationship Id="rId18" Type="http://schemas.openxmlformats.org/officeDocument/2006/relationships/font" Target="fonts/CenturyGothic-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ed17e6406c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ed17e6406c_2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a:solidFill>
                  <a:schemeClr val="dk1"/>
                </a:solidFill>
              </a:rPr>
              <a:t>PE Progression of Skills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GB">
                <a:solidFill>
                  <a:schemeClr val="dk1"/>
                </a:solidFill>
              </a:rPr>
              <a:t> </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 name="Google Shape;140;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2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2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9" name="Google Shape;19;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2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2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4"/>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24"/>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26"/>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26"/>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6.png"/><Relationship Id="rId4" Type="http://schemas.openxmlformats.org/officeDocument/2006/relationships/image" Target="../media/image9.jpg"/><Relationship Id="rId5" Type="http://schemas.openxmlformats.org/officeDocument/2006/relationships/image" Target="../media/image1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0.png"/><Relationship Id="rId4" Type="http://schemas.openxmlformats.org/officeDocument/2006/relationships/image" Target="../media/image12.jpg"/><Relationship Id="rId5" Type="http://schemas.openxmlformats.org/officeDocument/2006/relationships/image" Target="../media/image20.png"/><Relationship Id="rId6" Type="http://schemas.openxmlformats.org/officeDocument/2006/relationships/image" Target="../media/image1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4.png"/><Relationship Id="rId4" Type="http://schemas.openxmlformats.org/officeDocument/2006/relationships/image" Target="../media/image13.jpg"/><Relationship Id="rId5" Type="http://schemas.openxmlformats.org/officeDocument/2006/relationships/image" Target="../media/image15.jpg"/><Relationship Id="rId6" Type="http://schemas.openxmlformats.org/officeDocument/2006/relationships/image" Target="../media/image1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8.png"/><Relationship Id="rId4" Type="http://schemas.openxmlformats.org/officeDocument/2006/relationships/image" Target="../media/image21.png"/><Relationship Id="rId5" Type="http://schemas.openxmlformats.org/officeDocument/2006/relationships/image" Target="../media/image23.png"/><Relationship Id="rId6"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4A7D6"/>
        </a:solidFill>
      </p:bgPr>
    </p:bg>
    <p:spTree>
      <p:nvGrpSpPr>
        <p:cNvPr id="53" name="Shape 53"/>
        <p:cNvGrpSpPr/>
        <p:nvPr/>
      </p:nvGrpSpPr>
      <p:grpSpPr>
        <a:xfrm>
          <a:off x="0" y="0"/>
          <a:ext cx="0" cy="0"/>
          <a:chOff x="0" y="0"/>
          <a:chExt cx="0" cy="0"/>
        </a:xfrm>
      </p:grpSpPr>
      <p:sp>
        <p:nvSpPr>
          <p:cNvPr id="54" name="Google Shape;54;ged17e6406c_2_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b="1" lang="en-GB" sz="3300">
                <a:solidFill>
                  <a:srgbClr val="674EA7"/>
                </a:solidFill>
                <a:latin typeface="Short Stack"/>
                <a:ea typeface="Short Stack"/>
                <a:cs typeface="Short Stack"/>
                <a:sym typeface="Short Stack"/>
              </a:rPr>
              <a:t>Welcome to Acorns</a:t>
            </a:r>
            <a:endParaRPr b="1" sz="3300">
              <a:solidFill>
                <a:srgbClr val="674EA7"/>
              </a:solidFill>
              <a:latin typeface="Short Stack"/>
              <a:ea typeface="Short Stack"/>
              <a:cs typeface="Short Stack"/>
              <a:sym typeface="Short Stack"/>
            </a:endParaRPr>
          </a:p>
          <a:p>
            <a:pPr indent="0" lvl="0" marL="0" rtl="0" algn="ctr">
              <a:lnSpc>
                <a:spcPct val="100000"/>
              </a:lnSpc>
              <a:spcBef>
                <a:spcPts val="0"/>
              </a:spcBef>
              <a:spcAft>
                <a:spcPts val="0"/>
              </a:spcAft>
              <a:buClr>
                <a:schemeClr val="dk1"/>
              </a:buClr>
              <a:buSzPts val="1800"/>
              <a:buFont typeface="Arial"/>
              <a:buNone/>
            </a:pPr>
            <a:r>
              <a:rPr lang="en-GB">
                <a:solidFill>
                  <a:schemeClr val="dk1"/>
                </a:solidFill>
                <a:latin typeface="Short Stack"/>
                <a:ea typeface="Short Stack"/>
                <a:cs typeface="Short Stack"/>
                <a:sym typeface="Short Stack"/>
              </a:rPr>
              <a:t>Knowledge Organiser Spring Term 1</a:t>
            </a:r>
            <a:endParaRPr>
              <a:solidFill>
                <a:schemeClr val="dk1"/>
              </a:solidFill>
              <a:latin typeface="Short Stack"/>
              <a:ea typeface="Short Stack"/>
              <a:cs typeface="Short Stack"/>
              <a:sym typeface="Short Stack"/>
            </a:endParaRPr>
          </a:p>
          <a:p>
            <a:pPr indent="0" lvl="0" marL="0" rtl="0" algn="ctr">
              <a:lnSpc>
                <a:spcPct val="100000"/>
              </a:lnSpc>
              <a:spcBef>
                <a:spcPts val="0"/>
              </a:spcBef>
              <a:spcAft>
                <a:spcPts val="0"/>
              </a:spcAft>
              <a:buClr>
                <a:schemeClr val="dk1"/>
              </a:buClr>
              <a:buSzPts val="1800"/>
              <a:buFont typeface="Arial"/>
              <a:buNone/>
            </a:pPr>
            <a:r>
              <a:t/>
            </a:r>
            <a:endParaRPr>
              <a:solidFill>
                <a:schemeClr val="dk1"/>
              </a:solidFill>
              <a:highlight>
                <a:srgbClr val="CC0000"/>
              </a:highlight>
              <a:latin typeface="Short Stack"/>
              <a:ea typeface="Short Stack"/>
              <a:cs typeface="Short Stack"/>
              <a:sym typeface="Short Stack"/>
            </a:endParaRPr>
          </a:p>
          <a:p>
            <a:pPr indent="0" lvl="0" marL="0" rtl="0" algn="ctr">
              <a:lnSpc>
                <a:spcPct val="100000"/>
              </a:lnSpc>
              <a:spcBef>
                <a:spcPts val="0"/>
              </a:spcBef>
              <a:spcAft>
                <a:spcPts val="0"/>
              </a:spcAft>
              <a:buSzPts val="2800"/>
              <a:buNone/>
            </a:pPr>
            <a:r>
              <a:t/>
            </a:r>
            <a:endParaRPr/>
          </a:p>
        </p:txBody>
      </p:sp>
      <p:pic>
        <p:nvPicPr>
          <p:cNvPr id="55" name="Google Shape;55;ged17e6406c_2_5"/>
          <p:cNvPicPr preferRelativeResize="0"/>
          <p:nvPr/>
        </p:nvPicPr>
        <p:blipFill rotWithShape="1">
          <a:blip r:embed="rId3">
            <a:alphaModFix/>
          </a:blip>
          <a:srcRect b="0" l="0" r="0" t="0"/>
          <a:stretch/>
        </p:blipFill>
        <p:spPr>
          <a:xfrm>
            <a:off x="3500425" y="690988"/>
            <a:ext cx="2143125" cy="2143125"/>
          </a:xfrm>
          <a:prstGeom prst="rect">
            <a:avLst/>
          </a:prstGeom>
          <a:noFill/>
          <a:ln>
            <a:noFill/>
          </a:ln>
        </p:spPr>
      </p:pic>
      <p:sp>
        <p:nvSpPr>
          <p:cNvPr id="56" name="Google Shape;56;ged17e6406c_2_5"/>
          <p:cNvSpPr txBox="1"/>
          <p:nvPr/>
        </p:nvSpPr>
        <p:spPr>
          <a:xfrm>
            <a:off x="2524425" y="1514650"/>
            <a:ext cx="7346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Christmas... - St John's Church of England Primary School and Nursery, Midsomer  Norton" id="57" name="Google Shape;57;ged17e6406c_2_5"/>
          <p:cNvPicPr preferRelativeResize="0"/>
          <p:nvPr/>
        </p:nvPicPr>
        <p:blipFill rotWithShape="1">
          <a:blip r:embed="rId4">
            <a:alphaModFix/>
          </a:blip>
          <a:srcRect b="0" l="0" r="0" t="0"/>
          <a:stretch/>
        </p:blipFill>
        <p:spPr>
          <a:xfrm>
            <a:off x="231300" y="302675"/>
            <a:ext cx="1490960" cy="1612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6"/>
          <p:cNvSpPr txBox="1"/>
          <p:nvPr/>
        </p:nvSpPr>
        <p:spPr>
          <a:xfrm>
            <a:off x="102725" y="161100"/>
            <a:ext cx="3913200" cy="7593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GB" sz="1700" u="none" cap="none" strike="noStrike">
                <a:solidFill>
                  <a:srgbClr val="FFFFFF"/>
                </a:solidFill>
                <a:latin typeface="Short Stack"/>
                <a:ea typeface="Short Stack"/>
                <a:cs typeface="Short Stack"/>
                <a:sym typeface="Short Stack"/>
              </a:rPr>
              <a:t>Communication and Language</a:t>
            </a:r>
            <a:endParaRPr b="0" i="0" sz="23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b="0" i="0" sz="1800" u="none" cap="none" strike="noStrike">
              <a:solidFill>
                <a:srgbClr val="000000"/>
              </a:solidFill>
              <a:latin typeface="Comic Sans MS"/>
              <a:ea typeface="Comic Sans MS"/>
              <a:cs typeface="Comic Sans MS"/>
              <a:sym typeface="Comic Sans MS"/>
            </a:endParaRPr>
          </a:p>
        </p:txBody>
      </p:sp>
      <p:sp>
        <p:nvSpPr>
          <p:cNvPr id="63" name="Google Shape;63;p6"/>
          <p:cNvSpPr txBox="1"/>
          <p:nvPr/>
        </p:nvSpPr>
        <p:spPr>
          <a:xfrm>
            <a:off x="114125" y="988750"/>
            <a:ext cx="3890400" cy="1465200"/>
          </a:xfrm>
          <a:prstGeom prst="rect">
            <a:avLst/>
          </a:prstGeom>
          <a:solidFill>
            <a:srgbClr val="A2C4C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Vocabulary Concepts: </a:t>
            </a:r>
            <a:endParaRPr b="0" i="0" sz="1100" u="sng" cap="none" strike="noStrike">
              <a:solidFill>
                <a:srgbClr val="000000"/>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100">
                <a:solidFill>
                  <a:schemeClr val="dk1"/>
                </a:solidFill>
                <a:latin typeface="Short Stack"/>
                <a:ea typeface="Short Stack"/>
                <a:cs typeface="Short Stack"/>
                <a:sym typeface="Short Stack"/>
              </a:rPr>
              <a:t> </a:t>
            </a:r>
            <a:endParaRPr sz="11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100">
                <a:solidFill>
                  <a:schemeClr val="dk1"/>
                </a:solidFill>
                <a:latin typeface="Short Stack"/>
                <a:ea typeface="Short Stack"/>
                <a:cs typeface="Short Stack"/>
                <a:sym typeface="Short Stack"/>
              </a:rPr>
              <a:t>First, next, beginning, middle, end, after, then, next, character, plot, setting, story, book, where, why, when, what.</a:t>
            </a:r>
            <a:endParaRPr sz="1100">
              <a:solidFill>
                <a:schemeClr val="dk1"/>
              </a:solidFill>
              <a:latin typeface="Short Stack"/>
              <a:ea typeface="Short Stack"/>
              <a:cs typeface="Short Stack"/>
              <a:sym typeface="Short Stack"/>
            </a:endParaRPr>
          </a:p>
        </p:txBody>
      </p:sp>
      <p:sp>
        <p:nvSpPr>
          <p:cNvPr id="64" name="Google Shape;64;p6"/>
          <p:cNvSpPr txBox="1"/>
          <p:nvPr/>
        </p:nvSpPr>
        <p:spPr>
          <a:xfrm>
            <a:off x="4109525" y="224675"/>
            <a:ext cx="4926000" cy="40596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Listening: </a:t>
            </a:r>
            <a:r>
              <a:rPr lang="en-GB" sz="1000">
                <a:solidFill>
                  <a:schemeClr val="dk1"/>
                </a:solidFill>
                <a:latin typeface="Short Stack"/>
                <a:ea typeface="Short Stack"/>
                <a:cs typeface="Short Stack"/>
                <a:sym typeface="Short Stack"/>
              </a:rPr>
              <a:t>Listen carefully to rhymes and songs, paying attention to how they sound.</a:t>
            </a:r>
            <a:endParaRPr sz="10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i="1"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Attention: </a:t>
            </a:r>
            <a:r>
              <a:rPr lang="en-GB" sz="1000">
                <a:solidFill>
                  <a:schemeClr val="dk1"/>
                </a:solidFill>
                <a:latin typeface="Short Stack"/>
                <a:ea typeface="Short Stack"/>
                <a:cs typeface="Short Stack"/>
                <a:sym typeface="Short Stack"/>
              </a:rPr>
              <a:t>Make up our own stories - Introduce</a:t>
            </a:r>
            <a:r>
              <a:rPr b="1" lang="en-GB" sz="1000">
                <a:solidFill>
                  <a:schemeClr val="dk1"/>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Story Scribing/ Helicopter Stories. </a:t>
            </a:r>
            <a:endParaRPr b="1" sz="10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i="1"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Respond: </a:t>
            </a:r>
            <a:r>
              <a:rPr lang="en-GB" sz="1000">
                <a:solidFill>
                  <a:schemeClr val="dk1"/>
                </a:solidFill>
                <a:latin typeface="Short Stack"/>
                <a:ea typeface="Short Stack"/>
                <a:cs typeface="Short Stack"/>
                <a:sym typeface="Short Stack"/>
              </a:rPr>
              <a:t>Join in with repeated phrases of traditional tales. Express their ideas and feelings about their experiences using full sentences, including use of past, present and future tenses and making use of conjunctions, with modelling and support from their teacher’s and songs, paying attention to how they sound.</a:t>
            </a:r>
            <a:endParaRPr b="1" i="0" sz="10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Understanding:</a:t>
            </a:r>
            <a:r>
              <a:rPr i="0" lang="en-GB" sz="1000" u="none" cap="none" strike="noStrike">
                <a:solidFill>
                  <a:srgbClr val="FFFFFF"/>
                </a:solidFill>
                <a:latin typeface="Short Stack"/>
                <a:ea typeface="Short Stack"/>
                <a:cs typeface="Short Stack"/>
                <a:sym typeface="Short Stack"/>
              </a:rPr>
              <a:t> </a:t>
            </a:r>
            <a:r>
              <a:rPr i="0" lang="en-GB" sz="1000" u="none" cap="none" strike="noStrike">
                <a:solidFill>
                  <a:schemeClr val="dk1"/>
                </a:solidFill>
                <a:latin typeface="Short Stack"/>
                <a:ea typeface="Short Stack"/>
                <a:cs typeface="Short Stack"/>
                <a:sym typeface="Short Stack"/>
              </a:rPr>
              <a:t>Share our favou</a:t>
            </a:r>
            <a:r>
              <a:rPr lang="en-GB" sz="1000">
                <a:solidFill>
                  <a:schemeClr val="dk1"/>
                </a:solidFill>
                <a:latin typeface="Short Stack"/>
                <a:ea typeface="Short Stack"/>
                <a:cs typeface="Short Stack"/>
                <a:sym typeface="Short Stack"/>
              </a:rPr>
              <a:t>rite stories from home. Talk through main events of stories.</a:t>
            </a:r>
            <a:endParaRPr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Speaking:</a:t>
            </a:r>
            <a:r>
              <a:rPr i="0" lang="en-GB" sz="1000" u="none" cap="none" strike="noStrike">
                <a:solidFill>
                  <a:srgbClr val="FFFFFF"/>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Articulate their ideas and thoughts in well-formed sentences. Use and celebrate newly </a:t>
            </a:r>
            <a:r>
              <a:rPr lang="en-GB" sz="1000">
                <a:solidFill>
                  <a:schemeClr val="dk1"/>
                </a:solidFill>
                <a:latin typeface="Short Stack"/>
                <a:ea typeface="Short Stack"/>
                <a:cs typeface="Short Stack"/>
                <a:sym typeface="Short Stack"/>
              </a:rPr>
              <a:t>acquired</a:t>
            </a:r>
            <a:r>
              <a:rPr lang="en-GB" sz="1000">
                <a:solidFill>
                  <a:schemeClr val="dk1"/>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vocabulary. </a:t>
            </a:r>
            <a:endParaRPr sz="10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Participate in small group, class and one-to-one discussions, offering their own ideas. </a:t>
            </a:r>
            <a:r>
              <a:rPr lang="en-GB" sz="1000">
                <a:solidFill>
                  <a:schemeClr val="dk1"/>
                </a:solidFill>
                <a:latin typeface="Short Stack"/>
                <a:ea typeface="Short Stack"/>
                <a:cs typeface="Short Stack"/>
                <a:sym typeface="Short Stack"/>
              </a:rPr>
              <a:t>Connect one idea or action to another using a range of connectives.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                  </a:t>
            </a:r>
            <a:endParaRPr sz="900" u="sng">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t/>
            </a:r>
            <a:endParaRPr b="0" i="0" sz="900" u="sng" cap="none" strike="noStrike">
              <a:solidFill>
                <a:srgbClr val="000000"/>
              </a:solidFill>
              <a:latin typeface="Short Stack"/>
              <a:ea typeface="Short Stack"/>
              <a:cs typeface="Short Stack"/>
              <a:sym typeface="Short Stack"/>
            </a:endParaRPr>
          </a:p>
        </p:txBody>
      </p:sp>
      <p:sp>
        <p:nvSpPr>
          <p:cNvPr id="65" name="Google Shape;65;p6"/>
          <p:cNvSpPr txBox="1"/>
          <p:nvPr/>
        </p:nvSpPr>
        <p:spPr>
          <a:xfrm>
            <a:off x="102725" y="4362675"/>
            <a:ext cx="8932800" cy="6714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Calibri"/>
                <a:ea typeface="Calibri"/>
                <a:cs typeface="Calibri"/>
                <a:sym typeface="Calibri"/>
              </a:rPr>
              <a:t>H</a:t>
            </a:r>
            <a:r>
              <a:rPr b="0" i="0" lang="en-GB" sz="1100" u="sng" cap="none" strike="noStrike">
                <a:solidFill>
                  <a:srgbClr val="000000"/>
                </a:solidFill>
                <a:latin typeface="Short Stack"/>
                <a:ea typeface="Short Stack"/>
                <a:cs typeface="Short Stack"/>
                <a:sym typeface="Short Stack"/>
              </a:rPr>
              <a:t>ome Learning: </a:t>
            </a:r>
            <a:endParaRPr b="0" i="0" sz="11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 Retell traditional stories in sequence and using </a:t>
            </a:r>
            <a:r>
              <a:rPr lang="en-GB" sz="1100">
                <a:latin typeface="Short Stack"/>
                <a:ea typeface="Short Stack"/>
                <a:cs typeface="Short Stack"/>
                <a:sym typeface="Short Stack"/>
              </a:rPr>
              <a:t>repetitive</a:t>
            </a:r>
            <a:r>
              <a:rPr lang="en-GB" sz="1100">
                <a:latin typeface="Short Stack"/>
                <a:ea typeface="Short Stack"/>
                <a:cs typeface="Short Stack"/>
                <a:sym typeface="Short Stack"/>
              </a:rPr>
              <a:t> language found in the text eg Run, run as fast as you can.</a:t>
            </a:r>
            <a:endParaRPr b="0" i="0" sz="11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Short Stack"/>
              <a:ea typeface="Short Stack"/>
              <a:cs typeface="Short Stack"/>
              <a:sym typeface="Short Stack"/>
            </a:endParaRPr>
          </a:p>
        </p:txBody>
      </p:sp>
      <p:pic>
        <p:nvPicPr>
          <p:cNvPr id="66" name="Google Shape;66;p6"/>
          <p:cNvPicPr preferRelativeResize="0"/>
          <p:nvPr/>
        </p:nvPicPr>
        <p:blipFill rotWithShape="1">
          <a:blip r:embed="rId3">
            <a:alphaModFix/>
          </a:blip>
          <a:srcRect b="0" l="0" r="0" t="0"/>
          <a:stretch/>
        </p:blipFill>
        <p:spPr>
          <a:xfrm>
            <a:off x="3044775" y="2658700"/>
            <a:ext cx="1064750" cy="1082775"/>
          </a:xfrm>
          <a:prstGeom prst="rect">
            <a:avLst/>
          </a:prstGeom>
          <a:noFill/>
          <a:ln>
            <a:noFill/>
          </a:ln>
        </p:spPr>
      </p:pic>
      <p:sp>
        <p:nvSpPr>
          <p:cNvPr id="67" name="Google Shape;67;p6"/>
          <p:cNvSpPr txBox="1"/>
          <p:nvPr/>
        </p:nvSpPr>
        <p:spPr>
          <a:xfrm>
            <a:off x="0" y="2522300"/>
            <a:ext cx="3260400" cy="1708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Learn new vocabulary                                                                                                Use new vocabulary in different contexts</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Use new vocabulary through the day in discussions and conversations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Learn new rhymes, poems</a:t>
            </a:r>
            <a:r>
              <a:rPr lang="en-GB" sz="1000">
                <a:solidFill>
                  <a:schemeClr val="dk1"/>
                </a:solidFill>
                <a:latin typeface="Short Stack"/>
                <a:ea typeface="Short Stack"/>
                <a:cs typeface="Short Stack"/>
                <a:sym typeface="Short Stack"/>
              </a:rPr>
              <a:t>, </a:t>
            </a:r>
            <a:r>
              <a:rPr b="0" i="0" lang="en-GB" sz="1000" u="none" cap="none" strike="noStrike">
                <a:solidFill>
                  <a:schemeClr val="dk1"/>
                </a:solidFill>
                <a:latin typeface="Short Stack"/>
                <a:ea typeface="Short Stack"/>
                <a:cs typeface="Short Stack"/>
                <a:sym typeface="Short Stack"/>
              </a:rPr>
              <a:t>songs,traditional stories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Listen to and talk about stories to build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familiarity and understanding</a:t>
            </a:r>
            <a:endParaRPr b="0" i="0" sz="1400" u="none" cap="none" strike="noStrike">
              <a:solidFill>
                <a:srgbClr val="000000"/>
              </a:solidFill>
              <a:latin typeface="Short Stack"/>
              <a:ea typeface="Short Stack"/>
              <a:cs typeface="Short Stack"/>
              <a:sym typeface="Short Stack"/>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nvSpPr>
        <p:spPr>
          <a:xfrm>
            <a:off x="102725" y="92025"/>
            <a:ext cx="3536100" cy="7755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1" i="0" lang="en-GB" sz="1600" u="none" cap="none" strike="noStrike">
                <a:solidFill>
                  <a:srgbClr val="FFFFFF"/>
                </a:solidFill>
                <a:latin typeface="Short Stack"/>
                <a:ea typeface="Short Stack"/>
                <a:cs typeface="Short Stack"/>
                <a:sym typeface="Short Stack"/>
              </a:rPr>
              <a:t>Personal, Social &amp; Emotional Development</a:t>
            </a:r>
            <a:r>
              <a:rPr b="0" i="0" lang="en-GB" sz="1600" u="none" cap="none" strike="noStrike">
                <a:solidFill>
                  <a:srgbClr val="000000"/>
                </a:solidFill>
                <a:latin typeface="Short Stack"/>
                <a:ea typeface="Short Stack"/>
                <a:cs typeface="Short Stack"/>
                <a:sym typeface="Short Stack"/>
              </a:rPr>
              <a:t> </a:t>
            </a:r>
            <a:endParaRPr b="0" i="0" sz="16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b="0" i="0" sz="1800" u="none" cap="none" strike="noStrike">
              <a:solidFill>
                <a:srgbClr val="000000"/>
              </a:solidFill>
              <a:latin typeface="Comic Sans MS"/>
              <a:ea typeface="Comic Sans MS"/>
              <a:cs typeface="Comic Sans MS"/>
              <a:sym typeface="Comic Sans MS"/>
            </a:endParaRPr>
          </a:p>
        </p:txBody>
      </p:sp>
      <p:sp>
        <p:nvSpPr>
          <p:cNvPr id="73" name="Google Shape;73;p7"/>
          <p:cNvSpPr txBox="1"/>
          <p:nvPr/>
        </p:nvSpPr>
        <p:spPr>
          <a:xfrm>
            <a:off x="102725" y="957363"/>
            <a:ext cx="3536100" cy="1484400"/>
          </a:xfrm>
          <a:prstGeom prst="rect">
            <a:avLst/>
          </a:prstGeom>
          <a:solidFill>
            <a:srgbClr val="A2C4C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Vocabulary: </a:t>
            </a:r>
            <a:endParaRPr b="0" i="0" sz="10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sz="1000" u="sng">
              <a:latin typeface="Short Stack"/>
              <a:ea typeface="Short Stack"/>
              <a:cs typeface="Short Stack"/>
              <a:sym typeface="Short Stack"/>
            </a:endParaRPr>
          </a:p>
          <a:p>
            <a:pPr indent="0" lvl="0" marL="62331"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Challenges, perseverance, jobs, </a:t>
            </a:r>
            <a:endParaRPr sz="1000">
              <a:solidFill>
                <a:schemeClr val="dk1"/>
              </a:solidFill>
              <a:latin typeface="Short Stack"/>
              <a:ea typeface="Short Stack"/>
              <a:cs typeface="Short Stack"/>
              <a:sym typeface="Short Stack"/>
            </a:endParaRPr>
          </a:p>
          <a:p>
            <a:pPr indent="0" lvl="0" marL="62331"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Responsibilities, taking turns, being polite, manners, help, dreams, goals.</a:t>
            </a:r>
            <a:endParaRPr sz="1100" u="sng">
              <a:latin typeface="Short Stack"/>
              <a:ea typeface="Short Stack"/>
              <a:cs typeface="Short Stack"/>
              <a:sym typeface="Short Stack"/>
            </a:endParaRPr>
          </a:p>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Short Stack"/>
                <a:ea typeface="Short Stack"/>
                <a:cs typeface="Short Stack"/>
                <a:sym typeface="Short Stack"/>
              </a:rPr>
              <a:t> </a:t>
            </a:r>
            <a:endParaRPr b="0" i="0" sz="1000" u="none" cap="none" strike="noStrike">
              <a:solidFill>
                <a:srgbClr val="000000"/>
              </a:solidFill>
              <a:latin typeface="Short Stack"/>
              <a:ea typeface="Short Stack"/>
              <a:cs typeface="Short Stack"/>
              <a:sym typeface="Short Stack"/>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omic Sans MS"/>
              <a:ea typeface="Comic Sans MS"/>
              <a:cs typeface="Comic Sans MS"/>
              <a:sym typeface="Comic Sans MS"/>
            </a:endParaRPr>
          </a:p>
        </p:txBody>
      </p:sp>
      <p:sp>
        <p:nvSpPr>
          <p:cNvPr id="74" name="Google Shape;74;p7"/>
          <p:cNvSpPr txBox="1"/>
          <p:nvPr/>
        </p:nvSpPr>
        <p:spPr>
          <a:xfrm>
            <a:off x="3789225" y="92025"/>
            <a:ext cx="5246400" cy="23499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Express feelings: and social skills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Identify and moderate their own feelings socially and emotionally. Talk about how they are feeling and be able to label these emotions.</a:t>
            </a:r>
            <a:endParaRPr b="1" i="0" sz="10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Manage behaviour: </a:t>
            </a:r>
            <a:r>
              <a:rPr b="1" lang="en-GB" sz="1000">
                <a:solidFill>
                  <a:srgbClr val="FFFFFF"/>
                </a:solidFill>
                <a:latin typeface="Short Stack"/>
                <a:ea typeface="Short Stack"/>
                <a:cs typeface="Short Stack"/>
                <a:sym typeface="Short Stack"/>
              </a:rPr>
              <a:t>/ </a:t>
            </a:r>
            <a:r>
              <a:rPr b="1" i="0" lang="en-GB" sz="1000" u="none" cap="none" strike="noStrike">
                <a:solidFill>
                  <a:srgbClr val="FFFFFF"/>
                </a:solidFill>
                <a:latin typeface="Short Stack"/>
                <a:ea typeface="Short Stack"/>
                <a:cs typeface="Short Stack"/>
                <a:sym typeface="Short Stack"/>
              </a:rPr>
              <a:t>Self-awareness: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Compromising and solving conflicts; understanding how actions affect others. Be able to engage in reflective conversations based around conflict or behaviour.</a:t>
            </a:r>
            <a:endParaRPr b="1" i="0" sz="10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Show resilience and perseverance in the face of challenge.</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1100">
              <a:solidFill>
                <a:schemeClr val="dk1"/>
              </a:solidFill>
              <a:latin typeface="Century Gothic"/>
              <a:ea typeface="Century Gothic"/>
              <a:cs typeface="Century Gothic"/>
              <a:sym typeface="Century Gothic"/>
            </a:endParaRPr>
          </a:p>
          <a:p>
            <a:pPr indent="-1270" lvl="0" marL="0" rtl="0" algn="l">
              <a:spcBef>
                <a:spcPts val="0"/>
              </a:spcBef>
              <a:spcAft>
                <a:spcPts val="0"/>
              </a:spcAft>
              <a:buClr>
                <a:schemeClr val="dk1"/>
              </a:buClr>
              <a:buSzPts val="1100"/>
              <a:buFont typeface="Arial"/>
              <a:buNone/>
            </a:pPr>
            <a:r>
              <a:t/>
            </a:r>
            <a:endParaRPr b="0" i="0" sz="1000" u="none" cap="none" strike="noStrike">
              <a:solidFill>
                <a:schemeClr val="dk1"/>
              </a:solidFill>
              <a:latin typeface="Calibri"/>
              <a:ea typeface="Calibri"/>
              <a:cs typeface="Calibri"/>
              <a:sym typeface="Calibri"/>
            </a:endParaRPr>
          </a:p>
        </p:txBody>
      </p:sp>
      <p:sp>
        <p:nvSpPr>
          <p:cNvPr id="75" name="Google Shape;75;p7"/>
          <p:cNvSpPr txBox="1"/>
          <p:nvPr/>
        </p:nvSpPr>
        <p:spPr>
          <a:xfrm>
            <a:off x="102725" y="3970525"/>
            <a:ext cx="3536100" cy="10101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Home Learning: </a:t>
            </a:r>
            <a:endParaRPr b="0" i="0" sz="11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a:latin typeface="Short Stack"/>
                <a:ea typeface="Short Stack"/>
                <a:cs typeface="Short Stack"/>
                <a:sym typeface="Short Stack"/>
              </a:rPr>
              <a:t>Decide upon and practise a new skill. Take pictures to bring in and share.</a:t>
            </a:r>
            <a:endParaRPr b="0" i="0" sz="1400" u="none" cap="none" strike="noStrike">
              <a:solidFill>
                <a:srgbClr val="000000"/>
              </a:solidFill>
              <a:latin typeface="Short Stack"/>
              <a:ea typeface="Short Stack"/>
              <a:cs typeface="Short Stack"/>
              <a:sym typeface="Short Stack"/>
            </a:endParaRPr>
          </a:p>
        </p:txBody>
      </p:sp>
      <p:pic>
        <p:nvPicPr>
          <p:cNvPr id="76" name="Google Shape;76;p7"/>
          <p:cNvPicPr preferRelativeResize="0"/>
          <p:nvPr/>
        </p:nvPicPr>
        <p:blipFill rotWithShape="1">
          <a:blip r:embed="rId3">
            <a:alphaModFix/>
          </a:blip>
          <a:srcRect b="0" l="0" r="0" t="0"/>
          <a:stretch/>
        </p:blipFill>
        <p:spPr>
          <a:xfrm>
            <a:off x="2908648" y="545600"/>
            <a:ext cx="609302" cy="775500"/>
          </a:xfrm>
          <a:prstGeom prst="rect">
            <a:avLst/>
          </a:prstGeom>
          <a:noFill/>
          <a:ln>
            <a:noFill/>
          </a:ln>
        </p:spPr>
      </p:pic>
      <p:pic>
        <p:nvPicPr>
          <p:cNvPr id="77" name="Google Shape;77;p7"/>
          <p:cNvPicPr preferRelativeResize="0"/>
          <p:nvPr/>
        </p:nvPicPr>
        <p:blipFill rotWithShape="1">
          <a:blip r:embed="rId4">
            <a:alphaModFix/>
          </a:blip>
          <a:srcRect b="0" l="0" r="0" t="0"/>
          <a:stretch/>
        </p:blipFill>
        <p:spPr>
          <a:xfrm>
            <a:off x="5933138" y="1920673"/>
            <a:ext cx="958575" cy="958575"/>
          </a:xfrm>
          <a:prstGeom prst="rect">
            <a:avLst/>
          </a:prstGeom>
          <a:noFill/>
          <a:ln>
            <a:noFill/>
          </a:ln>
        </p:spPr>
      </p:pic>
      <p:sp>
        <p:nvSpPr>
          <p:cNvPr id="78" name="Google Shape;78;p7"/>
          <p:cNvSpPr txBox="1"/>
          <p:nvPr/>
        </p:nvSpPr>
        <p:spPr>
          <a:xfrm>
            <a:off x="3789225" y="2995100"/>
            <a:ext cx="5246400" cy="19854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Jigsaw: </a:t>
            </a:r>
            <a:r>
              <a:rPr lang="en-GB" sz="1100" u="sng">
                <a:latin typeface="Short Stack"/>
                <a:ea typeface="Short Stack"/>
                <a:cs typeface="Short Stack"/>
                <a:sym typeface="Short Stack"/>
              </a:rPr>
              <a:t>Dreams &amp; Goals</a:t>
            </a:r>
            <a:r>
              <a:rPr b="0" i="0" lang="en-GB" sz="1100" u="sng" cap="none" strike="noStrike">
                <a:solidFill>
                  <a:srgbClr val="000000"/>
                </a:solidFill>
                <a:latin typeface="Short Stack"/>
                <a:ea typeface="Short Stack"/>
                <a:cs typeface="Short Stack"/>
                <a:sym typeface="Short Stack"/>
              </a:rPr>
              <a:t> </a:t>
            </a:r>
            <a:endParaRPr b="0" i="0" sz="11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sz="1100" u="sng">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Discussion about the Christmas holiday.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Challenges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Perseverance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Goal-setting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Overcoming obstacles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Seeking help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Jobs </a:t>
            </a:r>
            <a:endParaRPr sz="11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latin typeface="Short Stack"/>
                <a:ea typeface="Short Stack"/>
                <a:cs typeface="Short Stack"/>
                <a:sym typeface="Short Stack"/>
              </a:rPr>
              <a:t>Achieving goals </a:t>
            </a:r>
            <a:endParaRPr b="0" i="0" sz="1100" u="none" cap="none" strike="noStrike">
              <a:solidFill>
                <a:srgbClr val="000000"/>
              </a:solidFill>
              <a:latin typeface="Short Stack"/>
              <a:ea typeface="Short Stack"/>
              <a:cs typeface="Short Stack"/>
              <a:sym typeface="Short Stack"/>
            </a:endParaRPr>
          </a:p>
        </p:txBody>
      </p:sp>
      <p:sp>
        <p:nvSpPr>
          <p:cNvPr id="79" name="Google Shape;79;p7"/>
          <p:cNvSpPr txBox="1"/>
          <p:nvPr/>
        </p:nvSpPr>
        <p:spPr>
          <a:xfrm>
            <a:off x="102725" y="2441775"/>
            <a:ext cx="3536100" cy="1539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Short Stack"/>
                <a:ea typeface="Short Stack"/>
                <a:cs typeface="Short Stack"/>
                <a:sym typeface="Short Stack"/>
              </a:rPr>
              <a:t>Revisit/ ongoing throughout the year:</a:t>
            </a:r>
            <a:endParaRPr b="0" i="0" sz="11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Short Stack"/>
                <a:ea typeface="Short Stack"/>
                <a:cs typeface="Short Stack"/>
                <a:sym typeface="Short Stack"/>
              </a:rPr>
              <a:t>Continue to develop skills of using gestures, non-verbal communication, facial expressions, body language, appropriate language, and vocabulary </a:t>
            </a:r>
            <a:endParaRPr b="0" i="0" sz="11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100" u="none" cap="none" strike="noStrike">
                <a:solidFill>
                  <a:schemeClr val="dk1"/>
                </a:solidFill>
                <a:latin typeface="Short Stack"/>
                <a:ea typeface="Short Stack"/>
                <a:cs typeface="Short Stack"/>
                <a:sym typeface="Short Stack"/>
              </a:rPr>
              <a:t>Listen to others, speak to peers and adults and engage in discussions in a positive way</a:t>
            </a:r>
            <a:endParaRPr b="0" i="0" sz="1500" u="none" cap="none" strike="noStrike">
              <a:solidFill>
                <a:srgbClr val="000000"/>
              </a:solidFill>
              <a:latin typeface="Short Stack"/>
              <a:ea typeface="Short Stack"/>
              <a:cs typeface="Short Stack"/>
              <a:sym typeface="Short Stack"/>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8"/>
          <p:cNvSpPr txBox="1"/>
          <p:nvPr/>
        </p:nvSpPr>
        <p:spPr>
          <a:xfrm>
            <a:off x="3402725" y="92025"/>
            <a:ext cx="5632800" cy="6714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chemeClr val="dk1"/>
              </a:buClr>
              <a:buSzPts val="1100"/>
              <a:buFont typeface="Arial"/>
              <a:buNone/>
            </a:pPr>
            <a:r>
              <a:rPr b="1" i="0" lang="en-GB" sz="2000" u="none" cap="none" strike="noStrike">
                <a:solidFill>
                  <a:srgbClr val="FFFFFF"/>
                </a:solidFill>
                <a:latin typeface="Short Stack"/>
                <a:ea typeface="Short Stack"/>
                <a:cs typeface="Short Stack"/>
                <a:sym typeface="Short Stack"/>
              </a:rPr>
              <a:t>Physical Development</a:t>
            </a:r>
            <a:endParaRPr b="0" i="0" sz="26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b="0" i="0" sz="1800" u="none" cap="none" strike="noStrike">
              <a:solidFill>
                <a:srgbClr val="000000"/>
              </a:solidFill>
              <a:latin typeface="Comic Sans MS"/>
              <a:ea typeface="Comic Sans MS"/>
              <a:cs typeface="Comic Sans MS"/>
              <a:sym typeface="Comic Sans MS"/>
            </a:endParaRPr>
          </a:p>
        </p:txBody>
      </p:sp>
      <p:sp>
        <p:nvSpPr>
          <p:cNvPr id="85" name="Google Shape;85;p8"/>
          <p:cNvSpPr txBox="1"/>
          <p:nvPr/>
        </p:nvSpPr>
        <p:spPr>
          <a:xfrm>
            <a:off x="3402775" y="830700"/>
            <a:ext cx="5632800" cy="41358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80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900" u="sng" cap="none" strike="noStrike">
                <a:solidFill>
                  <a:srgbClr val="FFFFFF"/>
                </a:solidFill>
                <a:latin typeface="Short Stack"/>
                <a:ea typeface="Short Stack"/>
                <a:cs typeface="Short Stack"/>
                <a:sym typeface="Short Stack"/>
              </a:rPr>
              <a:t>REAL PE FOCUS</a:t>
            </a:r>
            <a:endParaRPr b="1" i="0" sz="900" u="sng"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Personal Cog Focus: </a:t>
            </a:r>
            <a:r>
              <a:rPr b="1" lang="en-GB" sz="1000">
                <a:solidFill>
                  <a:schemeClr val="dk1"/>
                </a:solidFill>
                <a:latin typeface="Short Stack"/>
                <a:ea typeface="Short Stack"/>
                <a:cs typeface="Short Stack"/>
                <a:sym typeface="Short Stack"/>
              </a:rPr>
              <a:t>C</a:t>
            </a:r>
            <a:r>
              <a:rPr b="1" i="0" lang="en-GB" sz="1000" u="none" cap="none" strike="noStrike">
                <a:solidFill>
                  <a:schemeClr val="dk1"/>
                </a:solidFill>
                <a:latin typeface="Short Stack"/>
                <a:ea typeface="Short Stack"/>
                <a:cs typeface="Short Stack"/>
                <a:sym typeface="Short Stack"/>
              </a:rPr>
              <a:t>ognitive skills</a:t>
            </a:r>
            <a:r>
              <a:rPr b="1" lang="en-GB" sz="1000">
                <a:solidFill>
                  <a:schemeClr val="dk1"/>
                </a:solidFill>
                <a:latin typeface="Short Stack"/>
                <a:ea typeface="Short Stack"/>
                <a:cs typeface="Short Stack"/>
                <a:sym typeface="Short Stack"/>
              </a:rPr>
              <a:t>; to f</a:t>
            </a:r>
            <a:r>
              <a:rPr b="1" lang="en-GB" sz="1000">
                <a:solidFill>
                  <a:schemeClr val="dk1"/>
                </a:solidFill>
                <a:latin typeface="Short Stack"/>
                <a:ea typeface="Short Stack"/>
                <a:cs typeface="Short Stack"/>
                <a:sym typeface="Short Stack"/>
              </a:rPr>
              <a:t>ollow and understand </a:t>
            </a:r>
            <a:r>
              <a:rPr b="1" i="0" lang="en-GB" sz="1000" u="none" cap="none" strike="noStrike">
                <a:solidFill>
                  <a:schemeClr val="dk1"/>
                </a:solidFill>
                <a:latin typeface="Short Stack"/>
                <a:ea typeface="Short Stack"/>
                <a:cs typeface="Short Stack"/>
                <a:sym typeface="Short Stack"/>
              </a:rPr>
              <a:t>simple instructions a</a:t>
            </a:r>
            <a:r>
              <a:rPr b="1" lang="en-GB" sz="1000">
                <a:solidFill>
                  <a:schemeClr val="dk1"/>
                </a:solidFill>
                <a:latin typeface="Short Stack"/>
                <a:ea typeface="Short Stack"/>
                <a:cs typeface="Short Stack"/>
                <a:sym typeface="Short Stack"/>
              </a:rPr>
              <a:t>nd name some things i am good at. </a:t>
            </a:r>
            <a:endParaRPr b="1" sz="10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b="1" sz="1000">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lang="en-GB" sz="1000">
                <a:solidFill>
                  <a:srgbClr val="FFFFFF"/>
                </a:solidFill>
                <a:latin typeface="Short Stack"/>
                <a:ea typeface="Short Stack"/>
                <a:cs typeface="Short Stack"/>
                <a:sym typeface="Short Stack"/>
              </a:rPr>
              <a:t>Fundamental movement skills: </a:t>
            </a:r>
            <a:endParaRPr b="1" sz="1000">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lang="en-GB" sz="1000">
                <a:solidFill>
                  <a:srgbClr val="FFFFFF"/>
                </a:solidFill>
                <a:latin typeface="Short Stack"/>
                <a:ea typeface="Short Stack"/>
                <a:cs typeface="Short Stack"/>
                <a:sym typeface="Short Stack"/>
              </a:rPr>
              <a:t>dynamic balance- </a:t>
            </a:r>
            <a:r>
              <a:rPr b="1" lang="en-GB" sz="1000">
                <a:latin typeface="Short Stack"/>
                <a:ea typeface="Short Stack"/>
                <a:cs typeface="Short Stack"/>
                <a:sym typeface="Short Stack"/>
              </a:rPr>
              <a:t>maintain balance while walking in a line</a:t>
            </a:r>
            <a:endParaRPr b="1" sz="1000">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lang="en-GB" sz="1000">
                <a:solidFill>
                  <a:srgbClr val="FFFFFF"/>
                </a:solidFill>
                <a:latin typeface="Short Stack"/>
                <a:ea typeface="Short Stack"/>
                <a:cs typeface="Short Stack"/>
                <a:sym typeface="Short Stack"/>
              </a:rPr>
              <a:t>static balance- </a:t>
            </a:r>
            <a:r>
              <a:rPr b="1" lang="en-GB" sz="1000">
                <a:solidFill>
                  <a:schemeClr val="dk1"/>
                </a:solidFill>
                <a:latin typeface="Short Stack"/>
                <a:ea typeface="Short Stack"/>
                <a:cs typeface="Short Stack"/>
                <a:sym typeface="Short Stack"/>
              </a:rPr>
              <a:t>exploring stance with good control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000" u="none" cap="none" strike="noStrike">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a:p>
            <a:pPr indent="0" lvl="0" marL="0" rtl="0" algn="l">
              <a:lnSpc>
                <a:spcPct val="107916"/>
              </a:lnSpc>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Gross motor:</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Ball skills- aiming, dribbling, pushing, patting, or kicking.</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Develop confidence, competence, precision, and accuracy when engaging in activities that involve a ball.</a:t>
            </a:r>
            <a:endParaRPr b="1" sz="1000">
              <a:solidFill>
                <a:schemeClr val="dk1"/>
              </a:solidFill>
              <a:latin typeface="Short Stack"/>
              <a:ea typeface="Short Stack"/>
              <a:cs typeface="Short Stack"/>
              <a:sym typeface="Short Stack"/>
            </a:endParaRPr>
          </a:p>
          <a:p>
            <a:pPr indent="0" lvl="0" marL="0" rtl="0" algn="l">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0" lvl="0" marL="0" rtl="0" algn="l">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Fine motor:</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Begin to form letters correctly</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Handle tools, objects, construction and malleable materials with increasing control</a:t>
            </a:r>
            <a:endParaRPr sz="1000">
              <a:solidFill>
                <a:schemeClr val="dk1"/>
              </a:solidFill>
              <a:latin typeface="Short Stack"/>
              <a:ea typeface="Short Stack"/>
              <a:cs typeface="Short Stack"/>
              <a:sym typeface="Short Stack"/>
            </a:endParaRPr>
          </a:p>
          <a:p>
            <a:pPr indent="0" lvl="0" marL="0" marR="0" rtl="0" algn="ctr">
              <a:lnSpc>
                <a:spcPct val="100000"/>
              </a:lnSpc>
              <a:spcBef>
                <a:spcPts val="800"/>
              </a:spcBef>
              <a:spcAft>
                <a:spcPts val="0"/>
              </a:spcAft>
              <a:buClr>
                <a:schemeClr val="dk1"/>
              </a:buClr>
              <a:buSzPts val="1400"/>
              <a:buFont typeface="Arial"/>
              <a:buNone/>
            </a:pPr>
            <a:r>
              <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0" i="0" lang="en-GB" sz="1100" u="none" cap="none" strike="noStrike">
                <a:solidFill>
                  <a:schemeClr val="dk1"/>
                </a:solidFill>
                <a:latin typeface="Comic Sans MS"/>
                <a:ea typeface="Comic Sans MS"/>
                <a:cs typeface="Comic Sans MS"/>
                <a:sym typeface="Comic Sans MS"/>
              </a:rPr>
              <a:t>                                                                                                                                                                                                                                                                                                                                                                                                                                                                                                                                                                                          </a:t>
            </a:r>
            <a:r>
              <a:rPr b="0" i="0" lang="en-GB" sz="900" u="none" cap="none" strike="noStrike">
                <a:solidFill>
                  <a:schemeClr val="dk1"/>
                </a:solidFill>
                <a:latin typeface="Comic Sans MS"/>
                <a:ea typeface="Comic Sans MS"/>
                <a:cs typeface="Comic Sans MS"/>
                <a:sym typeface="Comic Sans MS"/>
              </a:rPr>
              <a:t>  </a:t>
            </a:r>
            <a:endParaRPr b="1" i="0" sz="12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8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8"/>
          <p:cNvSpPr txBox="1"/>
          <p:nvPr/>
        </p:nvSpPr>
        <p:spPr>
          <a:xfrm>
            <a:off x="102725" y="2363625"/>
            <a:ext cx="3140700" cy="12378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Home Learning</a:t>
            </a:r>
            <a:endParaRPr b="0" i="0" sz="11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100">
                <a:solidFill>
                  <a:schemeClr val="dk1"/>
                </a:solidFill>
                <a:latin typeface="Short Stack"/>
                <a:ea typeface="Short Stack"/>
                <a:cs typeface="Short Stack"/>
                <a:sym typeface="Short Stack"/>
              </a:rPr>
              <a:t>Use scissors to cut out simple shapes accurately by tracing the line. Use your shapes to make a picture.</a:t>
            </a:r>
            <a:endParaRPr b="0" i="0" sz="1100" u="none" cap="none" strike="noStrike">
              <a:solidFill>
                <a:srgbClr val="000000"/>
              </a:solidFill>
              <a:latin typeface="Short Stack"/>
              <a:ea typeface="Short Stack"/>
              <a:cs typeface="Short Stack"/>
              <a:sym typeface="Short Stack"/>
            </a:endParaRPr>
          </a:p>
        </p:txBody>
      </p:sp>
      <p:sp>
        <p:nvSpPr>
          <p:cNvPr id="87" name="Google Shape;87;p8"/>
          <p:cNvSpPr txBox="1"/>
          <p:nvPr/>
        </p:nvSpPr>
        <p:spPr>
          <a:xfrm>
            <a:off x="102725" y="3728175"/>
            <a:ext cx="3140700" cy="11808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Vocabulary</a:t>
            </a:r>
            <a:endParaRPr b="0" i="0" sz="10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sz="1000" u="sng">
              <a:latin typeface="Short Stack"/>
              <a:ea typeface="Short Stack"/>
              <a:cs typeface="Short Stack"/>
              <a:sym typeface="Short Stack"/>
            </a:endParaRPr>
          </a:p>
          <a:p>
            <a:pPr indent="0" lvl="0" marL="66903" rtl="0" algn="l">
              <a:spcBef>
                <a:spcPts val="0"/>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Dribbling, patting, catching, kicking, aiming, target.</a:t>
            </a:r>
            <a:endParaRPr sz="900">
              <a:solidFill>
                <a:schemeClr val="dk1"/>
              </a:solidFill>
              <a:latin typeface="Short Stack"/>
              <a:ea typeface="Short Stack"/>
              <a:cs typeface="Short Stack"/>
              <a:sym typeface="Short Stack"/>
            </a:endParaRPr>
          </a:p>
          <a:p>
            <a:pPr indent="0" lvl="0" marL="66903" rtl="0" algn="l">
              <a:spcBef>
                <a:spcPts val="42"/>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Balance,  climbing, symmetry.</a:t>
            </a:r>
            <a:endParaRPr sz="900">
              <a:solidFill>
                <a:schemeClr val="dk1"/>
              </a:solidFill>
              <a:latin typeface="Short Stack"/>
              <a:ea typeface="Short Stack"/>
              <a:cs typeface="Short Stack"/>
              <a:sym typeface="Short Stack"/>
            </a:endParaRPr>
          </a:p>
          <a:p>
            <a:pPr indent="0" lvl="0" marL="66903" rtl="0" algn="l">
              <a:spcBef>
                <a:spcPts val="42"/>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Construct, tools, snip, cut, join, fold.</a:t>
            </a:r>
            <a:endParaRPr sz="900">
              <a:solidFill>
                <a:schemeClr val="dk1"/>
              </a:solidFill>
              <a:latin typeface="Short Stack"/>
              <a:ea typeface="Short Stack"/>
              <a:cs typeface="Short Stack"/>
              <a:sym typeface="Short Stack"/>
            </a:endParaRPr>
          </a:p>
          <a:p>
            <a:pPr indent="0" lvl="0" marL="0" marR="0" rtl="0" algn="just">
              <a:lnSpc>
                <a:spcPct val="100000"/>
              </a:lnSpc>
              <a:spcBef>
                <a:spcPts val="0"/>
              </a:spcBef>
              <a:spcAft>
                <a:spcPts val="0"/>
              </a:spcAft>
              <a:buClr>
                <a:srgbClr val="000000"/>
              </a:buClr>
              <a:buSzPts val="1100"/>
              <a:buFont typeface="Arial"/>
              <a:buNone/>
            </a:pPr>
            <a:r>
              <a:rPr lang="en-GB" sz="1000">
                <a:latin typeface="Short Stack"/>
                <a:ea typeface="Short Stack"/>
                <a:cs typeface="Short Stack"/>
                <a:sym typeface="Short Stack"/>
              </a:rPr>
              <a:t> </a:t>
            </a:r>
            <a:endParaRPr b="0" i="0" sz="1000" u="none" cap="none" strike="noStrike">
              <a:solidFill>
                <a:srgbClr val="000000"/>
              </a:solidFill>
              <a:latin typeface="Short Stack"/>
              <a:ea typeface="Short Stack"/>
              <a:cs typeface="Short Stack"/>
              <a:sym typeface="Short Stack"/>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omic Sans MS"/>
              <a:ea typeface="Comic Sans MS"/>
              <a:cs typeface="Comic Sans MS"/>
              <a:sym typeface="Comic Sans MS"/>
            </a:endParaRPr>
          </a:p>
          <a:p>
            <a:pPr indent="0" lvl="0" marL="0" marR="0" rtl="0" algn="just">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Comic Sans MS"/>
              <a:ea typeface="Comic Sans MS"/>
              <a:cs typeface="Comic Sans MS"/>
              <a:sym typeface="Comic Sans MS"/>
            </a:endParaRPr>
          </a:p>
        </p:txBody>
      </p:sp>
      <p:sp>
        <p:nvSpPr>
          <p:cNvPr id="88" name="Google Shape;88;p8"/>
          <p:cNvSpPr txBox="1"/>
          <p:nvPr/>
        </p:nvSpPr>
        <p:spPr>
          <a:xfrm>
            <a:off x="102725" y="92025"/>
            <a:ext cx="3000000" cy="1108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Continue to develop overall body-strength, balance, coordination, and agility through use of outdoor play equipment.</a:t>
            </a:r>
            <a:endParaRPr b="0" i="0" sz="1400" u="none" cap="none" strike="noStrike">
              <a:solidFill>
                <a:srgbClr val="000000"/>
              </a:solidFill>
              <a:latin typeface="Short Stack"/>
              <a:ea typeface="Short Stack"/>
              <a:cs typeface="Short Stack"/>
              <a:sym typeface="Short Stack"/>
            </a:endParaRPr>
          </a:p>
        </p:txBody>
      </p:sp>
      <p:pic>
        <p:nvPicPr>
          <p:cNvPr id="89" name="Google Shape;89;p8"/>
          <p:cNvPicPr preferRelativeResize="0"/>
          <p:nvPr/>
        </p:nvPicPr>
        <p:blipFill rotWithShape="1">
          <a:blip r:embed="rId3">
            <a:alphaModFix/>
          </a:blip>
          <a:srcRect b="0" l="0" r="0" t="0"/>
          <a:stretch/>
        </p:blipFill>
        <p:spPr>
          <a:xfrm rot="2306616">
            <a:off x="8236656" y="42145"/>
            <a:ext cx="637464" cy="637460"/>
          </a:xfrm>
          <a:prstGeom prst="rect">
            <a:avLst/>
          </a:prstGeom>
          <a:noFill/>
          <a:ln>
            <a:noFill/>
          </a:ln>
        </p:spPr>
      </p:pic>
      <p:pic>
        <p:nvPicPr>
          <p:cNvPr id="90" name="Google Shape;90;p8"/>
          <p:cNvPicPr preferRelativeResize="0"/>
          <p:nvPr/>
        </p:nvPicPr>
        <p:blipFill rotWithShape="1">
          <a:blip r:embed="rId4">
            <a:alphaModFix/>
          </a:blip>
          <a:srcRect b="0" l="0" r="0" t="0"/>
          <a:stretch/>
        </p:blipFill>
        <p:spPr>
          <a:xfrm>
            <a:off x="149575" y="1123425"/>
            <a:ext cx="3093850" cy="12378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9"/>
          <p:cNvSpPr txBox="1"/>
          <p:nvPr/>
        </p:nvSpPr>
        <p:spPr>
          <a:xfrm>
            <a:off x="102725" y="92025"/>
            <a:ext cx="2083500" cy="5178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lt1"/>
                </a:solidFill>
                <a:latin typeface="Short Stack"/>
                <a:ea typeface="Short Stack"/>
                <a:cs typeface="Short Stack"/>
                <a:sym typeface="Short Stack"/>
              </a:rPr>
              <a:t>Literacy</a:t>
            </a:r>
            <a:endParaRPr b="1" i="0" sz="2000" u="none" cap="none" strike="noStrike">
              <a:solidFill>
                <a:schemeClr val="lt1"/>
              </a:solidFill>
              <a:latin typeface="Short Stack"/>
              <a:ea typeface="Short Stack"/>
              <a:cs typeface="Short Stack"/>
              <a:sym typeface="Short Stack"/>
            </a:endParaRPr>
          </a:p>
        </p:txBody>
      </p:sp>
      <p:sp>
        <p:nvSpPr>
          <p:cNvPr id="96" name="Google Shape;96;p9"/>
          <p:cNvSpPr txBox="1"/>
          <p:nvPr/>
        </p:nvSpPr>
        <p:spPr>
          <a:xfrm>
            <a:off x="2268150" y="92000"/>
            <a:ext cx="6767400" cy="9696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Short Stack"/>
                <a:ea typeface="Short Stack"/>
                <a:cs typeface="Short Stack"/>
                <a:sym typeface="Short Stack"/>
              </a:rPr>
              <a:t>Vocabulary: </a:t>
            </a:r>
            <a:endParaRPr b="0" i="0" sz="11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rgbClr val="000000"/>
                </a:solidFill>
                <a:latin typeface="Short Stack"/>
                <a:ea typeface="Short Stack"/>
                <a:cs typeface="Short Stack"/>
                <a:sym typeface="Short Stack"/>
              </a:rPr>
              <a:t>P</a:t>
            </a:r>
            <a:r>
              <a:rPr b="0" i="0" lang="en-GB" sz="900" u="none" cap="none" strike="noStrike">
                <a:solidFill>
                  <a:srgbClr val="000000"/>
                </a:solidFill>
                <a:latin typeface="Short Stack"/>
                <a:ea typeface="Short Stack"/>
                <a:cs typeface="Short Stack"/>
                <a:sym typeface="Short Stack"/>
              </a:rPr>
              <a:t>honeme, sound, phoneme frame, sound buttons, grapheme, rhyme, print, words, letters, sounds, books, story, blend, segment</a:t>
            </a:r>
            <a:r>
              <a:rPr lang="en-GB" sz="900">
                <a:latin typeface="Short Stack"/>
                <a:ea typeface="Short Stack"/>
                <a:cs typeface="Short Stack"/>
                <a:sym typeface="Short Stack"/>
              </a:rPr>
              <a:t>, word, sentence, finger space, full stop, </a:t>
            </a:r>
            <a:r>
              <a:rPr lang="en-GB" sz="900">
                <a:solidFill>
                  <a:schemeClr val="dk1"/>
                </a:solidFill>
                <a:latin typeface="Short Stack"/>
                <a:ea typeface="Short Stack"/>
                <a:cs typeface="Short Stack"/>
                <a:sym typeface="Short Stack"/>
              </a:rPr>
              <a:t>caption, facts, non-fiction, title, label, explain, actions, re-tell, sequence, props, picture, characters, problem, beginning, middle, end, character description, fiction, story map, once upon a time, then, now, emotions, scared, sneaky, naughty.</a:t>
            </a:r>
            <a:endParaRPr sz="900">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
        <p:nvSpPr>
          <p:cNvPr id="97" name="Google Shape;97;p9"/>
          <p:cNvSpPr txBox="1"/>
          <p:nvPr/>
        </p:nvSpPr>
        <p:spPr>
          <a:xfrm>
            <a:off x="4901825" y="1377500"/>
            <a:ext cx="4133700" cy="36705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1"/>
              </a:buClr>
              <a:buSzPts val="1100"/>
              <a:buFont typeface="Arial"/>
              <a:buNone/>
            </a:pPr>
            <a:r>
              <a:t/>
            </a:r>
            <a:endParaRPr b="1" sz="1000">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b="1" lang="en-GB" sz="1000">
                <a:solidFill>
                  <a:srgbClr val="FFFFFF"/>
                </a:solidFill>
                <a:latin typeface="Short Stack"/>
                <a:ea typeface="Short Stack"/>
                <a:cs typeface="Short Stack"/>
                <a:sym typeface="Short Stack"/>
              </a:rPr>
              <a:t>W</a:t>
            </a:r>
            <a:r>
              <a:rPr b="1" i="0" lang="en-GB" sz="1000" u="none" cap="none" strike="noStrike">
                <a:solidFill>
                  <a:srgbClr val="FFFFFF"/>
                </a:solidFill>
                <a:latin typeface="Short Stack"/>
                <a:ea typeface="Short Stack"/>
                <a:cs typeface="Short Stack"/>
                <a:sym typeface="Short Stack"/>
              </a:rPr>
              <a:t>riting: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Extend spoken vocabulary. </a:t>
            </a:r>
            <a:endParaRPr sz="1000">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Recognise some familiar words. Begin to form letters correctly.</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Use writing as a means of communicating to audience</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Write own name and labels/captions</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Write simple refrain from the story. E.g. Run, run as fast as you can.</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lang="en-GB" sz="1000">
                <a:solidFill>
                  <a:srgbClr val="FFFFFF"/>
                </a:solidFill>
                <a:latin typeface="Short Stack"/>
                <a:ea typeface="Short Stack"/>
                <a:cs typeface="Short Stack"/>
                <a:sym typeface="Short Stack"/>
              </a:rPr>
              <a:t>Language: </a:t>
            </a:r>
            <a:endParaRPr b="1" sz="1000">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Introduce word of the day, display and celebrate the use of new words.</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Introduce Grandma Fantastic and her vocabulary in her basket.</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Handwriting: </a:t>
            </a:r>
            <a:r>
              <a:rPr i="0" lang="en-GB" sz="1000" u="none" cap="none" strike="noStrike">
                <a:solidFill>
                  <a:schemeClr val="dk1"/>
                </a:solidFill>
                <a:latin typeface="Short Stack"/>
                <a:ea typeface="Short Stack"/>
                <a:cs typeface="Short Stack"/>
                <a:sym typeface="Short Stack"/>
              </a:rPr>
              <a:t>Pegs to Pap</a:t>
            </a:r>
            <a:r>
              <a:rPr lang="en-GB" sz="1000">
                <a:solidFill>
                  <a:schemeClr val="dk1"/>
                </a:solidFill>
                <a:latin typeface="Short Stack"/>
                <a:ea typeface="Short Stack"/>
                <a:cs typeface="Short Stack"/>
                <a:sym typeface="Short Stack"/>
              </a:rPr>
              <a:t>er &amp; </a:t>
            </a:r>
            <a:r>
              <a:rPr i="0" lang="en-GB" sz="1000" u="none" cap="none" strike="noStrike">
                <a:solidFill>
                  <a:schemeClr val="dk1"/>
                </a:solidFill>
                <a:latin typeface="Short Stack"/>
                <a:ea typeface="Short Stack"/>
                <a:cs typeface="Short Stack"/>
                <a:sym typeface="Short Stack"/>
              </a:rPr>
              <a:t>Penpals. </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Penpal handwriting books used to practise formation.</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Helicopter Stories: </a:t>
            </a:r>
            <a:endParaRPr b="1" i="0" sz="1000" u="none" cap="none" strike="noStrike">
              <a:solidFill>
                <a:srgbClr val="FFFFFF"/>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Adults to scribe children’s stories and act </a:t>
            </a:r>
            <a:r>
              <a:rPr lang="en-GB" sz="1000">
                <a:solidFill>
                  <a:schemeClr val="dk1"/>
                </a:solidFill>
                <a:latin typeface="Short Stack"/>
                <a:ea typeface="Short Stack"/>
                <a:cs typeface="Short Stack"/>
                <a:sym typeface="Short Stack"/>
              </a:rPr>
              <a:t>them out on a story stage.</a:t>
            </a:r>
            <a:r>
              <a:rPr lang="en-GB" sz="1000">
                <a:solidFill>
                  <a:schemeClr val="dk1"/>
                </a:solidFill>
                <a:latin typeface="Short Stack"/>
                <a:ea typeface="Short Stack"/>
                <a:cs typeface="Short Stack"/>
                <a:sym typeface="Short Stack"/>
              </a:rPr>
              <a:t> </a:t>
            </a:r>
            <a:endParaRPr sz="8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rPr b="1" lang="en-GB" sz="800">
                <a:solidFill>
                  <a:schemeClr val="dk1"/>
                </a:solidFill>
                <a:latin typeface="Century Gothic"/>
                <a:ea typeface="Century Gothic"/>
                <a:cs typeface="Century Gothic"/>
                <a:sym typeface="Century Gothic"/>
              </a:rPr>
              <a:t>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rPr b="1" lang="en-GB" sz="800">
                <a:solidFill>
                  <a:schemeClr val="dk1"/>
                </a:solidFill>
                <a:latin typeface="Century Gothic"/>
                <a:ea typeface="Century Gothic"/>
                <a:cs typeface="Century Gothic"/>
                <a:sym typeface="Century Gothic"/>
              </a:rPr>
              <a:t>:</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0" lvl="0" marL="0" marR="0" rtl="0" algn="l">
              <a:lnSpc>
                <a:spcPct val="107916"/>
              </a:lnSpc>
              <a:spcBef>
                <a:spcPts val="0"/>
              </a:spcBef>
              <a:spcAft>
                <a:spcPts val="0"/>
              </a:spcAft>
              <a:buClr>
                <a:schemeClr val="dk1"/>
              </a:buClr>
              <a:buSzPts val="1100"/>
              <a:buFont typeface="Arial"/>
              <a:buNone/>
            </a:pPr>
            <a:r>
              <a:t/>
            </a:r>
            <a:endParaRPr b="1" sz="1200" u="sng">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9"/>
          <p:cNvSpPr txBox="1"/>
          <p:nvPr/>
        </p:nvSpPr>
        <p:spPr>
          <a:xfrm>
            <a:off x="153575" y="1911800"/>
            <a:ext cx="4607700" cy="21099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chemeClr val="dk1"/>
              </a:buClr>
              <a:buSzPts val="1100"/>
              <a:buFont typeface="Arial"/>
              <a:buNone/>
            </a:pPr>
            <a:r>
              <a:rPr b="1" i="0" lang="en-GB" sz="1000" u="none" cap="none" strike="noStrike">
                <a:solidFill>
                  <a:schemeClr val="lt1"/>
                </a:solidFill>
                <a:latin typeface="Short Stack"/>
                <a:ea typeface="Short Stack"/>
                <a:cs typeface="Short Stack"/>
                <a:sym typeface="Short Stack"/>
              </a:rPr>
              <a:t>COMPREHENSION:</a:t>
            </a:r>
            <a:endParaRPr b="1" i="0" sz="1000" u="none" cap="none" strike="noStrike">
              <a:solidFill>
                <a:schemeClr val="lt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Demonstrate understanding of what has been read to them by retelling stories and narratives using their own words and recently introduced vocabulary. Anticipate (where appropriate) key events in stories.</a:t>
            </a:r>
            <a:endParaRPr sz="1000">
              <a:solidFill>
                <a:schemeClr val="dk1"/>
              </a:solidFill>
              <a:latin typeface="Short Stack"/>
              <a:ea typeface="Short Stack"/>
              <a:cs typeface="Short Stack"/>
              <a:sym typeface="Short Stack"/>
            </a:endParaRPr>
          </a:p>
          <a:p>
            <a:pPr indent="0" lvl="0" marL="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a:t>
            </a:r>
            <a:r>
              <a:rPr lang="en-GB" sz="1000">
                <a:solidFill>
                  <a:schemeClr val="dk1"/>
                </a:solidFill>
                <a:latin typeface="Short Stack"/>
                <a:ea typeface="Short Stack"/>
                <a:cs typeface="Short Stack"/>
                <a:sym typeface="Short Stack"/>
              </a:rPr>
              <a:t>etell a story with story language and a problem. </a:t>
            </a:r>
            <a:r>
              <a:rPr b="1" lang="en-GB" sz="1000">
                <a:solidFill>
                  <a:schemeClr val="lt1"/>
                </a:solidFill>
                <a:latin typeface="Short Stack"/>
                <a:ea typeface="Short Stack"/>
                <a:cs typeface="Short Stack"/>
                <a:sym typeface="Short Stack"/>
              </a:rPr>
              <a:t> </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1" i="0" lang="en-GB" sz="1000" u="none" cap="none" strike="noStrike">
                <a:solidFill>
                  <a:schemeClr val="lt1"/>
                </a:solidFill>
                <a:latin typeface="Short Stack"/>
                <a:ea typeface="Short Stack"/>
                <a:cs typeface="Short Stack"/>
                <a:sym typeface="Short Stack"/>
              </a:rPr>
              <a:t>WORD READING:</a:t>
            </a:r>
            <a:endParaRPr b="1" sz="1000">
              <a:solidFill>
                <a:schemeClr val="lt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lang="en-GB" sz="1000">
                <a:solidFill>
                  <a:schemeClr val="dk1"/>
                </a:solidFill>
                <a:latin typeface="Short Stack"/>
                <a:ea typeface="Short Stack"/>
                <a:cs typeface="Short Stack"/>
                <a:sym typeface="Short Stack"/>
              </a:rPr>
              <a:t>Begin to segment sounds and blend.</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Read some letter groups that each represent one sound and say sounds for them.</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Read a few common exception words matched to Phonic Bug.</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sz="1000">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t/>
            </a:r>
            <a:endParaRPr b="1" sz="1000">
              <a:solidFill>
                <a:schemeClr val="lt1"/>
              </a:solidFill>
              <a:latin typeface="Short Stack"/>
              <a:ea typeface="Short Stack"/>
              <a:cs typeface="Short Stack"/>
              <a:sym typeface="Short Stack"/>
            </a:endParaRPr>
          </a:p>
          <a:p>
            <a:pPr indent="0" lvl="0" marL="0" marR="0" rtl="0" algn="l">
              <a:lnSpc>
                <a:spcPct val="107916"/>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a:p>
            <a:pPr indent="0" lvl="0" marL="0" marR="0" rtl="0" algn="l">
              <a:lnSpc>
                <a:spcPct val="115000"/>
              </a:lnSpc>
              <a:spcBef>
                <a:spcPts val="0"/>
              </a:spcBef>
              <a:spcAft>
                <a:spcPts val="0"/>
              </a:spcAft>
              <a:buClr>
                <a:schemeClr val="dk1"/>
              </a:buClr>
              <a:buSzPts val="1100"/>
              <a:buFont typeface="Arial"/>
              <a:buNone/>
            </a:pPr>
            <a:r>
              <a:t/>
            </a:r>
            <a:endParaRPr b="1"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000" u="sng" cap="none" strike="noStrike">
              <a:solidFill>
                <a:srgbClr val="000000"/>
              </a:solidFill>
              <a:latin typeface="Comic Sans MS"/>
              <a:ea typeface="Comic Sans MS"/>
              <a:cs typeface="Comic Sans MS"/>
              <a:sym typeface="Comic Sans MS"/>
            </a:endParaRPr>
          </a:p>
        </p:txBody>
      </p:sp>
      <p:sp>
        <p:nvSpPr>
          <p:cNvPr id="99" name="Google Shape;99;p9"/>
          <p:cNvSpPr txBox="1"/>
          <p:nvPr/>
        </p:nvSpPr>
        <p:spPr>
          <a:xfrm>
            <a:off x="153575" y="4131750"/>
            <a:ext cx="4607700" cy="9696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Home Learning: </a:t>
            </a:r>
            <a:r>
              <a:rPr b="0" i="0" lang="en-GB" sz="1000" u="none" cap="none" strike="noStrike">
                <a:solidFill>
                  <a:srgbClr val="000000"/>
                </a:solidFill>
                <a:latin typeface="Short Stack"/>
                <a:ea typeface="Short Stack"/>
                <a:cs typeface="Short Stack"/>
                <a:sym typeface="Short Stack"/>
              </a:rPr>
              <a:t>   </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1" lang="en-GB" sz="1100">
                <a:latin typeface="Short Stack"/>
                <a:ea typeface="Short Stack"/>
                <a:cs typeface="Short Stack"/>
                <a:sym typeface="Short Stack"/>
              </a:rPr>
              <a:t>F</a:t>
            </a:r>
            <a:r>
              <a:rPr b="1" lang="en-GB" sz="1000">
                <a:latin typeface="Short Stack"/>
                <a:ea typeface="Short Stack"/>
                <a:cs typeface="Short Stack"/>
                <a:sym typeface="Short Stack"/>
              </a:rPr>
              <a:t>old paper to make your own book including characters from </a:t>
            </a:r>
            <a:r>
              <a:rPr b="1" lang="en-GB" sz="1000">
                <a:latin typeface="Short Stack"/>
                <a:ea typeface="Short Stack"/>
                <a:cs typeface="Short Stack"/>
                <a:sym typeface="Short Stack"/>
              </a:rPr>
              <a:t>familiar</a:t>
            </a:r>
            <a:r>
              <a:rPr b="1" lang="en-GB" sz="1000">
                <a:latin typeface="Short Stack"/>
                <a:ea typeface="Short Stack"/>
                <a:cs typeface="Short Stack"/>
                <a:sym typeface="Short Stack"/>
              </a:rPr>
              <a:t> stories. </a:t>
            </a:r>
            <a:r>
              <a:rPr lang="en-GB" sz="1000">
                <a:latin typeface="Short Stack"/>
                <a:ea typeface="Short Stack"/>
                <a:cs typeface="Short Stack"/>
                <a:sym typeface="Short Stack"/>
              </a:rPr>
              <a:t>Can you read the story to your family at bedtime?</a:t>
            </a:r>
            <a:endParaRPr i="0" sz="1000" u="none" cap="none" strike="noStrike">
              <a:solidFill>
                <a:srgbClr val="000000"/>
              </a:solidFill>
              <a:latin typeface="Short Stack"/>
              <a:ea typeface="Short Stack"/>
              <a:cs typeface="Short Stack"/>
              <a:sym typeface="Short Stack"/>
            </a:endParaRPr>
          </a:p>
        </p:txBody>
      </p:sp>
      <p:pic>
        <p:nvPicPr>
          <p:cNvPr id="100" name="Google Shape;100;p9"/>
          <p:cNvPicPr preferRelativeResize="0"/>
          <p:nvPr/>
        </p:nvPicPr>
        <p:blipFill rotWithShape="1">
          <a:blip r:embed="rId3">
            <a:alphaModFix/>
          </a:blip>
          <a:srcRect b="0" l="0" r="0" t="0"/>
          <a:stretch/>
        </p:blipFill>
        <p:spPr>
          <a:xfrm>
            <a:off x="1653600" y="126500"/>
            <a:ext cx="448800" cy="448800"/>
          </a:xfrm>
          <a:prstGeom prst="rect">
            <a:avLst/>
          </a:prstGeom>
          <a:noFill/>
          <a:ln>
            <a:noFill/>
          </a:ln>
        </p:spPr>
      </p:pic>
      <p:sp>
        <p:nvSpPr>
          <p:cNvPr id="101" name="Google Shape;101;p9"/>
          <p:cNvSpPr txBox="1"/>
          <p:nvPr/>
        </p:nvSpPr>
        <p:spPr>
          <a:xfrm>
            <a:off x="153575" y="1049900"/>
            <a:ext cx="4607700" cy="861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500"/>
              <a:buFont typeface="Arial"/>
              <a:buNone/>
            </a:pPr>
            <a:r>
              <a:t/>
            </a:r>
            <a:endParaRPr b="0" i="0" sz="4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Re-read books to build up their confidence in word reading, their fluency and their understanding and enjoyment. Read books consistent with their phonic knowledge. </a:t>
            </a:r>
            <a:endParaRPr b="0" i="0" sz="1400" u="none" cap="none" strike="noStrike">
              <a:solidFill>
                <a:srgbClr val="000000"/>
              </a:solidFill>
              <a:latin typeface="Short Stack"/>
              <a:ea typeface="Short Stack"/>
              <a:cs typeface="Short Stack"/>
              <a:sym typeface="Short Stack"/>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0"/>
          <p:cNvSpPr txBox="1"/>
          <p:nvPr/>
        </p:nvSpPr>
        <p:spPr>
          <a:xfrm>
            <a:off x="210450" y="2414625"/>
            <a:ext cx="3276300" cy="16032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7916"/>
              </a:lnSpc>
              <a:spcBef>
                <a:spcPts val="0"/>
              </a:spcBef>
              <a:spcAft>
                <a:spcPts val="0"/>
              </a:spcAft>
              <a:buClr>
                <a:schemeClr val="dk1"/>
              </a:buClr>
              <a:buSzPts val="1100"/>
              <a:buFont typeface="Arial"/>
              <a:buNone/>
            </a:pPr>
            <a:r>
              <a:rPr b="1" i="0" lang="en-GB" sz="1000" u="none" cap="none" strike="noStrike">
                <a:solidFill>
                  <a:srgbClr val="FFFFFF"/>
                </a:solidFill>
                <a:latin typeface="Short Stack"/>
                <a:ea typeface="Short Stack"/>
                <a:cs typeface="Short Stack"/>
                <a:sym typeface="Short Stack"/>
              </a:rPr>
              <a:t>Phonics</a:t>
            </a:r>
            <a:r>
              <a:rPr b="0" i="0" lang="en-GB" sz="1000" u="none" cap="none" strike="noStrike">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 </a:t>
            </a:r>
            <a:endParaRPr sz="1000">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Phase 3 phonics - learning digraph </a:t>
            </a:r>
            <a:endParaRPr sz="1000">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phononems and word building with these sounds:</a:t>
            </a:r>
            <a:endParaRPr sz="1000">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Sh, ch, th, a</a:t>
            </a:r>
            <a:r>
              <a:rPr lang="en-GB" sz="1000">
                <a:solidFill>
                  <a:schemeClr val="dk1"/>
                </a:solidFill>
                <a:latin typeface="Short Stack"/>
                <a:ea typeface="Short Stack"/>
                <a:cs typeface="Short Stack"/>
                <a:sym typeface="Short Stack"/>
              </a:rPr>
              <a:t>i, ee, oa, oo, oo, igh.</a:t>
            </a:r>
            <a:r>
              <a:rPr b="0" i="0" lang="en-GB" sz="1000" u="none" cap="none" strike="noStrike">
                <a:solidFill>
                  <a:schemeClr val="dk1"/>
                </a:solidFill>
                <a:latin typeface="Short Stack"/>
                <a:ea typeface="Short Stack"/>
                <a:cs typeface="Short Stack"/>
                <a:sym typeface="Short Stack"/>
              </a:rPr>
              <a:t>                         </a:t>
            </a:r>
            <a:r>
              <a:rPr b="0" i="0" lang="en-GB" sz="1100" u="none" cap="none" strike="noStrike">
                <a:solidFill>
                  <a:schemeClr val="dk1"/>
                </a:solidFill>
                <a:latin typeface="Comic Sans MS"/>
                <a:ea typeface="Comic Sans MS"/>
                <a:cs typeface="Comic Sans MS"/>
                <a:sym typeface="Comic Sans MS"/>
              </a:rPr>
              <a:t>                                                                                                                                                                                                                                                                                                                                                                                                                                                                                                                              </a:t>
            </a:r>
            <a:r>
              <a:rPr b="0" i="0" lang="en-GB" sz="900" u="none" cap="none" strike="noStrike">
                <a:solidFill>
                  <a:schemeClr val="dk1"/>
                </a:solidFill>
                <a:latin typeface="Comic Sans MS"/>
                <a:ea typeface="Comic Sans MS"/>
                <a:cs typeface="Comic Sans MS"/>
                <a:sym typeface="Comic Sans MS"/>
              </a:rPr>
              <a:t>  </a:t>
            </a:r>
            <a:endParaRPr b="1" i="0" sz="12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8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10"/>
          <p:cNvSpPr txBox="1"/>
          <p:nvPr/>
        </p:nvSpPr>
        <p:spPr>
          <a:xfrm>
            <a:off x="159225" y="4149325"/>
            <a:ext cx="8613000" cy="7953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Home Learning</a:t>
            </a:r>
            <a:endParaRPr b="0" i="0" sz="10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sz="1000" u="sng">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000">
                <a:latin typeface="Short Stack"/>
                <a:ea typeface="Short Stack"/>
                <a:cs typeface="Short Stack"/>
                <a:sym typeface="Short Stack"/>
              </a:rPr>
              <a:t>Can you carry out a sound walk using your phonic cards? What can you find contain the digraph sounds we have learnt this term?</a:t>
            </a:r>
            <a:endParaRPr sz="10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sz="1000">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p:txBody>
      </p:sp>
      <p:sp>
        <p:nvSpPr>
          <p:cNvPr id="108" name="Google Shape;108;p10"/>
          <p:cNvSpPr txBox="1"/>
          <p:nvPr/>
        </p:nvSpPr>
        <p:spPr>
          <a:xfrm>
            <a:off x="102725" y="92025"/>
            <a:ext cx="3000000" cy="10158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100"/>
              <a:buFont typeface="Arial"/>
              <a:buNone/>
            </a:pPr>
            <a:r>
              <a:rPr b="0" i="0" lang="en-GB" sz="900" u="none" cap="none" strike="noStrike">
                <a:solidFill>
                  <a:schemeClr val="dk1"/>
                </a:solidFill>
                <a:latin typeface="Short Stack"/>
                <a:ea typeface="Short Stack"/>
                <a:cs typeface="Short Stack"/>
                <a:sym typeface="Short Stack"/>
              </a:rPr>
              <a:t>Revisit/ ongoing throughout the year</a:t>
            </a:r>
            <a:endParaRPr b="0" i="0" sz="9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rgbClr val="000000"/>
              </a:buClr>
              <a:buSzPts val="1100"/>
              <a:buFont typeface="Arial"/>
              <a:buNone/>
            </a:pPr>
            <a:r>
              <a:t/>
            </a:r>
            <a:endParaRPr b="0" i="0" sz="9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rgbClr val="000000"/>
              </a:buClr>
              <a:buSzPts val="1100"/>
              <a:buFont typeface="Arial"/>
              <a:buNone/>
            </a:pPr>
            <a:r>
              <a:rPr b="0" i="0" lang="en-GB" sz="900" u="none" cap="none" strike="noStrike">
                <a:solidFill>
                  <a:schemeClr val="dk1"/>
                </a:solidFill>
                <a:latin typeface="Short Stack"/>
                <a:ea typeface="Short Stack"/>
                <a:cs typeface="Short Stack"/>
                <a:sym typeface="Short Stack"/>
              </a:rPr>
              <a:t>Continue to develop general sound discrimination, rhythm and rhyme, alliteration, voice sounds, oral blending, and segmenting.</a:t>
            </a:r>
            <a:endParaRPr b="0" i="0" sz="1400" u="none" cap="none" strike="noStrike">
              <a:solidFill>
                <a:srgbClr val="000000"/>
              </a:solidFill>
              <a:latin typeface="Short Stack"/>
              <a:ea typeface="Short Stack"/>
              <a:cs typeface="Short Stack"/>
              <a:sym typeface="Short Stack"/>
            </a:endParaRPr>
          </a:p>
        </p:txBody>
      </p:sp>
      <p:pic>
        <p:nvPicPr>
          <p:cNvPr id="109" name="Google Shape;109;p10"/>
          <p:cNvPicPr preferRelativeResize="0"/>
          <p:nvPr/>
        </p:nvPicPr>
        <p:blipFill rotWithShape="1">
          <a:blip r:embed="rId3">
            <a:alphaModFix/>
          </a:blip>
          <a:srcRect b="0" l="0" r="0" t="0"/>
          <a:stretch/>
        </p:blipFill>
        <p:spPr>
          <a:xfrm>
            <a:off x="437275" y="1122250"/>
            <a:ext cx="2330888" cy="1172825"/>
          </a:xfrm>
          <a:prstGeom prst="rect">
            <a:avLst/>
          </a:prstGeom>
          <a:noFill/>
          <a:ln>
            <a:noFill/>
          </a:ln>
        </p:spPr>
      </p:pic>
      <p:sp>
        <p:nvSpPr>
          <p:cNvPr id="110" name="Google Shape;110;p10"/>
          <p:cNvSpPr txBox="1"/>
          <p:nvPr/>
        </p:nvSpPr>
        <p:spPr>
          <a:xfrm>
            <a:off x="3709725" y="315550"/>
            <a:ext cx="5062500" cy="31590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7916"/>
              </a:lnSpc>
              <a:spcBef>
                <a:spcPts val="0"/>
              </a:spcBef>
              <a:spcAft>
                <a:spcPts val="0"/>
              </a:spcAft>
              <a:buClr>
                <a:srgbClr val="000000"/>
              </a:buClr>
              <a:buSzPts val="1200"/>
              <a:buFont typeface="Arial"/>
              <a:buNone/>
            </a:pPr>
            <a:r>
              <a:rPr b="1" i="0" lang="en-GB" sz="1200" u="none" cap="none" strike="noStrike">
                <a:solidFill>
                  <a:srgbClr val="FFFFFF"/>
                </a:solidFill>
                <a:latin typeface="Calibri"/>
                <a:ea typeface="Calibri"/>
                <a:cs typeface="Calibri"/>
                <a:sym typeface="Calibri"/>
              </a:rPr>
              <a:t>The Write Stuff</a:t>
            </a:r>
            <a:endParaRPr sz="1000">
              <a:solidFill>
                <a:schemeClr val="dk1"/>
              </a:solidFill>
              <a:latin typeface="Calibri"/>
              <a:ea typeface="Calibri"/>
              <a:cs typeface="Calibri"/>
              <a:sym typeface="Calibri"/>
            </a:endParaRPr>
          </a:p>
          <a:p>
            <a:pPr indent="-292100" lvl="0" marL="457200" marR="0" rtl="0" algn="l">
              <a:lnSpc>
                <a:spcPct val="107916"/>
              </a:lnSpc>
              <a:spcBef>
                <a:spcPts val="0"/>
              </a:spcBef>
              <a:spcAft>
                <a:spcPts val="0"/>
              </a:spcAft>
              <a:buClr>
                <a:schemeClr val="dk1"/>
              </a:buClr>
              <a:buSzPts val="1000"/>
              <a:buFont typeface="Short Stack"/>
              <a:buAutoNum type="arabicPeriod"/>
            </a:pPr>
            <a:r>
              <a:rPr lang="en-GB" sz="1000">
                <a:solidFill>
                  <a:schemeClr val="dk1"/>
                </a:solidFill>
                <a:latin typeface="Short Stack"/>
                <a:ea typeface="Short Stack"/>
                <a:cs typeface="Short Stack"/>
                <a:sym typeface="Short Stack"/>
              </a:rPr>
              <a:t>Understanding of the uniqueness of each child</a:t>
            </a:r>
            <a:endParaRPr sz="1000">
              <a:solidFill>
                <a:schemeClr val="dk1"/>
              </a:solidFill>
              <a:latin typeface="Short Stack"/>
              <a:ea typeface="Short Stack"/>
              <a:cs typeface="Short Stack"/>
              <a:sym typeface="Short Stack"/>
            </a:endParaRPr>
          </a:p>
          <a:p>
            <a:pPr indent="-292100" lvl="0" marL="457200" rtl="0" algn="l">
              <a:lnSpc>
                <a:spcPct val="115000"/>
              </a:lnSpc>
              <a:spcBef>
                <a:spcPts val="0"/>
              </a:spcBef>
              <a:spcAft>
                <a:spcPts val="0"/>
              </a:spcAft>
              <a:buClr>
                <a:schemeClr val="dk1"/>
              </a:buClr>
              <a:buSzPts val="1000"/>
              <a:buFont typeface="Short Stack"/>
              <a:buAutoNum type="arabicPeriod"/>
            </a:pPr>
            <a:r>
              <a:rPr lang="en-GB" sz="1000">
                <a:solidFill>
                  <a:schemeClr val="dk1"/>
                </a:solidFill>
                <a:latin typeface="Short Stack"/>
                <a:ea typeface="Short Stack"/>
                <a:cs typeface="Short Stack"/>
                <a:sym typeface="Short Stack"/>
              </a:rPr>
              <a:t> Nurturing deep talk and developing listening </a:t>
            </a:r>
            <a:endParaRPr sz="1000">
              <a:solidFill>
                <a:schemeClr val="dk1"/>
              </a:solidFill>
              <a:latin typeface="Short Stack"/>
              <a:ea typeface="Short Stack"/>
              <a:cs typeface="Short Stack"/>
              <a:sym typeface="Short Stack"/>
            </a:endParaRPr>
          </a:p>
          <a:p>
            <a:pPr indent="-292100" lvl="0" marL="457200" marR="0" rtl="0" algn="l">
              <a:lnSpc>
                <a:spcPct val="107916"/>
              </a:lnSpc>
              <a:spcBef>
                <a:spcPts val="0"/>
              </a:spcBef>
              <a:spcAft>
                <a:spcPts val="0"/>
              </a:spcAft>
              <a:buClr>
                <a:schemeClr val="dk1"/>
              </a:buClr>
              <a:buSzPts val="1000"/>
              <a:buFont typeface="Short Stack"/>
              <a:buAutoNum type="arabicPeriod"/>
            </a:pPr>
            <a:r>
              <a:rPr lang="en-GB" sz="1000">
                <a:solidFill>
                  <a:schemeClr val="dk1"/>
                </a:solidFill>
                <a:latin typeface="Short Stack"/>
                <a:ea typeface="Short Stack"/>
                <a:cs typeface="Short Stack"/>
                <a:sym typeface="Short Stack"/>
              </a:rPr>
              <a:t>Providing a rich repertoire of real and imagined experiences to ignite writing</a:t>
            </a:r>
            <a:r>
              <a:rPr lang="en-GB" sz="1000" cap="none" strike="noStrike">
                <a:solidFill>
                  <a:schemeClr val="dk1"/>
                </a:solidFill>
                <a:latin typeface="Short Stack"/>
                <a:ea typeface="Short Stack"/>
                <a:cs typeface="Short Stack"/>
                <a:sym typeface="Short Stack"/>
              </a:rPr>
              <a:t>                                                                                                                                                                                                                                                                                                                                                                                                                                                                                                                   </a:t>
            </a:r>
            <a:endParaRPr sz="1000"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400"/>
              <a:buFont typeface="Arial"/>
              <a:buNone/>
            </a:pPr>
            <a:r>
              <a:rPr lang="en-GB"/>
              <a:t>     </a:t>
            </a:r>
            <a:r>
              <a:rPr lang="en-GB">
                <a:latin typeface="Short Stack"/>
                <a:ea typeface="Short Stack"/>
                <a:cs typeface="Short Stack"/>
                <a:sym typeface="Short Stack"/>
              </a:rPr>
              <a:t>Grandma Fantastic        EYFS Rainbow</a:t>
            </a:r>
            <a:endParaRPr>
              <a:latin typeface="Short Stack"/>
              <a:ea typeface="Short Stack"/>
              <a:cs typeface="Short Stack"/>
              <a:sym typeface="Short Stack"/>
            </a:endParaRPr>
          </a:p>
        </p:txBody>
      </p:sp>
      <p:pic>
        <p:nvPicPr>
          <p:cNvPr id="111" name="Google Shape;111;p10"/>
          <p:cNvPicPr preferRelativeResize="0"/>
          <p:nvPr/>
        </p:nvPicPr>
        <p:blipFill>
          <a:blip r:embed="rId4">
            <a:alphaModFix/>
          </a:blip>
          <a:stretch>
            <a:fillRect/>
          </a:stretch>
        </p:blipFill>
        <p:spPr>
          <a:xfrm>
            <a:off x="3916481" y="1595426"/>
            <a:ext cx="2137569" cy="1603199"/>
          </a:xfrm>
          <a:prstGeom prst="rect">
            <a:avLst/>
          </a:prstGeom>
          <a:noFill/>
          <a:ln>
            <a:noFill/>
          </a:ln>
        </p:spPr>
      </p:pic>
      <p:pic>
        <p:nvPicPr>
          <p:cNvPr id="112" name="Google Shape;112;p10"/>
          <p:cNvPicPr preferRelativeResize="0"/>
          <p:nvPr/>
        </p:nvPicPr>
        <p:blipFill rotWithShape="1">
          <a:blip r:embed="rId5">
            <a:alphaModFix/>
          </a:blip>
          <a:srcRect b="17416" l="5517" r="0" t="0"/>
          <a:stretch/>
        </p:blipFill>
        <p:spPr>
          <a:xfrm>
            <a:off x="6166400" y="1702150"/>
            <a:ext cx="2202200" cy="12301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1"/>
          <p:cNvSpPr txBox="1"/>
          <p:nvPr/>
        </p:nvSpPr>
        <p:spPr>
          <a:xfrm>
            <a:off x="102725" y="92025"/>
            <a:ext cx="8932800" cy="7851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0"/>
              </a:spcAft>
              <a:buClr>
                <a:srgbClr val="000000"/>
              </a:buClr>
              <a:buSzPts val="2000"/>
              <a:buFont typeface="Arial"/>
              <a:buNone/>
            </a:pPr>
            <a:r>
              <a:rPr b="1" i="0" lang="en-GB" sz="1900" u="none" cap="none" strike="noStrike">
                <a:solidFill>
                  <a:srgbClr val="FFFFFF"/>
                </a:solidFill>
                <a:latin typeface="Short Stack"/>
                <a:ea typeface="Short Stack"/>
                <a:cs typeface="Short Stack"/>
                <a:sym typeface="Short Stack"/>
              </a:rPr>
              <a:t>Mathematics </a:t>
            </a:r>
            <a:r>
              <a:rPr b="0" i="0" lang="en-GB" sz="1000" u="none" cap="none" strike="noStrike">
                <a:solidFill>
                  <a:schemeClr val="dk1"/>
                </a:solidFill>
                <a:latin typeface="Short Stack"/>
                <a:ea typeface="Short Stack"/>
                <a:cs typeface="Short Stack"/>
                <a:sym typeface="Short Stack"/>
              </a:rPr>
              <a:t> </a:t>
            </a:r>
            <a:endParaRPr b="0" i="0" sz="1000" u="none" cap="none" strike="noStrike">
              <a:solidFill>
                <a:srgbClr val="000000"/>
              </a:solidFill>
              <a:latin typeface="Short Stack"/>
              <a:ea typeface="Short Stack"/>
              <a:cs typeface="Short Stack"/>
              <a:sym typeface="Short Stack"/>
            </a:endParaRPr>
          </a:p>
        </p:txBody>
      </p:sp>
      <p:sp>
        <p:nvSpPr>
          <p:cNvPr id="118" name="Google Shape;118;p11"/>
          <p:cNvSpPr txBox="1"/>
          <p:nvPr/>
        </p:nvSpPr>
        <p:spPr>
          <a:xfrm>
            <a:off x="125500" y="1001075"/>
            <a:ext cx="4386900" cy="12075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000" u="sng" cap="none" strike="noStrike">
                <a:solidFill>
                  <a:srgbClr val="000000"/>
                </a:solidFill>
                <a:latin typeface="Short Stack"/>
                <a:ea typeface="Short Stack"/>
                <a:cs typeface="Short Stack"/>
                <a:sym typeface="Short Stack"/>
              </a:rPr>
              <a:t>Vocabulary:</a:t>
            </a:r>
            <a:endParaRPr b="0" i="0" sz="1000" u="sng" cap="none" strike="noStrike">
              <a:solidFill>
                <a:srgbClr val="000000"/>
              </a:solidFill>
              <a:latin typeface="Short Stack"/>
              <a:ea typeface="Short Stack"/>
              <a:cs typeface="Short Stack"/>
              <a:sym typeface="Short Stack"/>
            </a:endParaRPr>
          </a:p>
          <a:p>
            <a:pPr indent="0" lvl="0" marL="16611" rtl="0" algn="l">
              <a:spcBef>
                <a:spcPts val="0"/>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Four, five, six, seven, build, count, one more, oneness, recognise </a:t>
            </a:r>
            <a:endParaRPr sz="900">
              <a:solidFill>
                <a:schemeClr val="dk1"/>
              </a:solidFill>
              <a:latin typeface="Short Stack"/>
              <a:ea typeface="Short Stack"/>
              <a:cs typeface="Short Stack"/>
              <a:sym typeface="Short Stack"/>
            </a:endParaRPr>
          </a:p>
          <a:p>
            <a:pPr indent="0" lvl="0" marL="16611" rtl="0" algn="l">
              <a:spcBef>
                <a:spcPts val="42"/>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Predict, add, take away, equals, sides, shapes, square.</a:t>
            </a:r>
            <a:endParaRPr sz="900">
              <a:solidFill>
                <a:schemeClr val="dk1"/>
              </a:solidFill>
              <a:latin typeface="Short Stack"/>
              <a:ea typeface="Short Stack"/>
              <a:cs typeface="Short Stack"/>
              <a:sym typeface="Short Stack"/>
            </a:endParaRPr>
          </a:p>
          <a:p>
            <a:pPr indent="0" lvl="0" marL="16611" rtl="0" algn="l">
              <a:spcBef>
                <a:spcPts val="0"/>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Rectangle, corners, number line, order, smallest, biggest, difference, count back, count forwards, number bonds.</a:t>
            </a:r>
            <a:r>
              <a:rPr b="0" i="0" lang="en-GB" sz="1000" u="sng" cap="none" strike="noStrike">
                <a:solidFill>
                  <a:srgbClr val="000000"/>
                </a:solidFill>
                <a:latin typeface="Short Stack"/>
                <a:ea typeface="Short Stack"/>
                <a:cs typeface="Short Stack"/>
                <a:sym typeface="Short Stack"/>
              </a:rPr>
              <a:t> </a:t>
            </a:r>
            <a:endParaRPr b="0" i="0" sz="10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
        <p:nvSpPr>
          <p:cNvPr id="119" name="Google Shape;119;p11"/>
          <p:cNvSpPr txBox="1"/>
          <p:nvPr/>
        </p:nvSpPr>
        <p:spPr>
          <a:xfrm>
            <a:off x="4648625" y="1001075"/>
            <a:ext cx="4386900" cy="30285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Number and Patterns:</a:t>
            </a:r>
            <a:br>
              <a:rPr b="1" lang="en-GB" sz="1000">
                <a:solidFill>
                  <a:schemeClr val="dk1"/>
                </a:solidFill>
                <a:latin typeface="Short Stack"/>
                <a:ea typeface="Short Stack"/>
                <a:cs typeface="Short Stack"/>
                <a:sym typeface="Short Stack"/>
              </a:rPr>
            </a:br>
            <a:r>
              <a:rPr lang="en-GB" sz="1000">
                <a:solidFill>
                  <a:schemeClr val="dk1"/>
                </a:solidFill>
                <a:latin typeface="Short Stack"/>
                <a:ea typeface="Short Stack"/>
                <a:cs typeface="Short Stack"/>
                <a:sym typeface="Short Stack"/>
              </a:rPr>
              <a:t>Composition of</a:t>
            </a:r>
            <a:r>
              <a:rPr lang="en-GB" sz="1000">
                <a:solidFill>
                  <a:schemeClr val="dk1"/>
                </a:solidFill>
                <a:latin typeface="Short Stack"/>
                <a:ea typeface="Short Stack"/>
                <a:cs typeface="Short Stack"/>
                <a:sym typeface="Short Stack"/>
              </a:rPr>
              <a:t> 4, 5, 6, 7</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Adding and subtracting to 4 and 5</a:t>
            </a:r>
            <a:endParaRPr sz="1000">
              <a:solidFill>
                <a:schemeClr val="dk1"/>
              </a:solidFill>
              <a:latin typeface="Short Stack"/>
              <a:ea typeface="Short Stack"/>
              <a:cs typeface="Short Stack"/>
              <a:sym typeface="Short Stack"/>
            </a:endParaRPr>
          </a:p>
          <a:p>
            <a:pPr indent="0" lvl="0" marL="0" rtl="0" algn="l">
              <a:lnSpc>
                <a:spcPct val="12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Digging Deeper / Problem solving: Children solving problems relating to addition and subtraction to 5.</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Early doubling.</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Count reliably any arrangement of up to 7 objects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Find one more and one less than a number from 1 to 10</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Begin to estimate how many objects can be seen and check by counting (up to ten)</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Shape Space and</a:t>
            </a:r>
            <a:r>
              <a:rPr lang="en-GB" sz="1000">
                <a:solidFill>
                  <a:schemeClr val="dk1"/>
                </a:solidFill>
                <a:latin typeface="Short Stack"/>
                <a:ea typeface="Short Stack"/>
                <a:cs typeface="Short Stack"/>
                <a:sym typeface="Short Stack"/>
              </a:rPr>
              <a:t> </a:t>
            </a:r>
            <a:r>
              <a:rPr b="1" lang="en-GB" sz="1000">
                <a:solidFill>
                  <a:schemeClr val="dk1"/>
                </a:solidFill>
                <a:latin typeface="Short Stack"/>
                <a:ea typeface="Short Stack"/>
                <a:cs typeface="Short Stack"/>
                <a:sym typeface="Short Stack"/>
              </a:rPr>
              <a:t>Measures: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Recognise patterns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Use everyday language related to capacity</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Days of the week</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p:txBody>
      </p:sp>
      <p:sp>
        <p:nvSpPr>
          <p:cNvPr id="120" name="Google Shape;120;p11"/>
          <p:cNvSpPr txBox="1"/>
          <p:nvPr/>
        </p:nvSpPr>
        <p:spPr>
          <a:xfrm>
            <a:off x="153575" y="4144900"/>
            <a:ext cx="8831100" cy="9030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900" u="sng" cap="none" strike="noStrike">
                <a:solidFill>
                  <a:srgbClr val="000000"/>
                </a:solidFill>
                <a:latin typeface="Short Stack"/>
                <a:ea typeface="Short Stack"/>
                <a:cs typeface="Short Stack"/>
                <a:sym typeface="Short Stack"/>
              </a:rPr>
              <a:t>Home Learning: </a:t>
            </a:r>
            <a:endParaRPr b="0" i="0" sz="9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900"/>
              <a:buFont typeface="Arial"/>
              <a:buNone/>
            </a:pPr>
            <a:r>
              <a:rPr lang="en-GB" sz="900">
                <a:latin typeface="Short Stack"/>
                <a:ea typeface="Short Stack"/>
                <a:cs typeface="Short Stack"/>
                <a:sym typeface="Short Stack"/>
              </a:rPr>
              <a:t> </a:t>
            </a:r>
            <a:endParaRPr b="0" i="0" sz="900" u="none"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rPr lang="en-GB">
                <a:latin typeface="Short Stack"/>
                <a:ea typeface="Short Stack"/>
                <a:cs typeface="Short Stack"/>
                <a:sym typeface="Short Stack"/>
              </a:rPr>
              <a:t>Can you use a mirror to double a group of objects?</a:t>
            </a:r>
            <a:endParaRPr i="0" sz="1400" u="none" cap="none" strike="noStrike">
              <a:solidFill>
                <a:srgbClr val="000000"/>
              </a:solidFill>
              <a:latin typeface="Short Stack"/>
              <a:ea typeface="Short Stack"/>
              <a:cs typeface="Short Stack"/>
              <a:sym typeface="Short Stack"/>
            </a:endParaRPr>
          </a:p>
        </p:txBody>
      </p:sp>
      <p:pic>
        <p:nvPicPr>
          <p:cNvPr id="121" name="Google Shape;121;p11"/>
          <p:cNvPicPr preferRelativeResize="0"/>
          <p:nvPr/>
        </p:nvPicPr>
        <p:blipFill rotWithShape="1">
          <a:blip r:embed="rId3">
            <a:alphaModFix/>
          </a:blip>
          <a:srcRect b="0" l="0" r="0" t="0"/>
          <a:stretch/>
        </p:blipFill>
        <p:spPr>
          <a:xfrm>
            <a:off x="8218157" y="175510"/>
            <a:ext cx="618138" cy="618138"/>
          </a:xfrm>
          <a:prstGeom prst="rect">
            <a:avLst/>
          </a:prstGeom>
          <a:noFill/>
          <a:ln>
            <a:noFill/>
          </a:ln>
        </p:spPr>
      </p:pic>
      <p:pic>
        <p:nvPicPr>
          <p:cNvPr descr="Meet the Numberblocks! | Numberblocks Wiki | Fandom" id="122" name="Google Shape;122;p11"/>
          <p:cNvPicPr preferRelativeResize="0"/>
          <p:nvPr/>
        </p:nvPicPr>
        <p:blipFill rotWithShape="1">
          <a:blip r:embed="rId4">
            <a:alphaModFix/>
          </a:blip>
          <a:srcRect b="0" l="0" r="0" t="0"/>
          <a:stretch/>
        </p:blipFill>
        <p:spPr>
          <a:xfrm>
            <a:off x="3256150" y="2614663"/>
            <a:ext cx="1124150" cy="1124150"/>
          </a:xfrm>
          <a:prstGeom prst="rect">
            <a:avLst/>
          </a:prstGeom>
          <a:noFill/>
          <a:ln>
            <a:noFill/>
          </a:ln>
        </p:spPr>
      </p:pic>
      <p:pic>
        <p:nvPicPr>
          <p:cNvPr id="123" name="Google Shape;123;p11"/>
          <p:cNvPicPr preferRelativeResize="0"/>
          <p:nvPr/>
        </p:nvPicPr>
        <p:blipFill>
          <a:blip r:embed="rId5">
            <a:alphaModFix/>
          </a:blip>
          <a:stretch>
            <a:fillRect/>
          </a:stretch>
        </p:blipFill>
        <p:spPr>
          <a:xfrm>
            <a:off x="153576" y="2332525"/>
            <a:ext cx="1447150" cy="1024000"/>
          </a:xfrm>
          <a:prstGeom prst="rect">
            <a:avLst/>
          </a:prstGeom>
          <a:noFill/>
          <a:ln>
            <a:noFill/>
          </a:ln>
        </p:spPr>
      </p:pic>
      <p:pic>
        <p:nvPicPr>
          <p:cNvPr id="124" name="Google Shape;124;p11"/>
          <p:cNvPicPr preferRelativeResize="0"/>
          <p:nvPr/>
        </p:nvPicPr>
        <p:blipFill>
          <a:blip r:embed="rId6">
            <a:alphaModFix/>
          </a:blip>
          <a:stretch>
            <a:fillRect/>
          </a:stretch>
        </p:blipFill>
        <p:spPr>
          <a:xfrm>
            <a:off x="1540671" y="2517521"/>
            <a:ext cx="1447150" cy="14471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2"/>
          <p:cNvSpPr txBox="1"/>
          <p:nvPr/>
        </p:nvSpPr>
        <p:spPr>
          <a:xfrm>
            <a:off x="3428275" y="99525"/>
            <a:ext cx="5556300" cy="6714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800"/>
              </a:spcAft>
              <a:buClr>
                <a:schemeClr val="dk1"/>
              </a:buClr>
              <a:buSzPts val="1100"/>
              <a:buFont typeface="Arial"/>
              <a:buNone/>
            </a:pPr>
            <a:r>
              <a:rPr b="1" i="0" lang="en-GB" sz="2000" u="none" cap="none" strike="noStrike">
                <a:solidFill>
                  <a:srgbClr val="FFFFFF"/>
                </a:solidFill>
                <a:latin typeface="Short Stack"/>
                <a:ea typeface="Short Stack"/>
                <a:cs typeface="Short Stack"/>
                <a:sym typeface="Short Stack"/>
              </a:rPr>
              <a:t>Understanding the World</a:t>
            </a:r>
            <a:endParaRPr b="0" i="0" sz="2000" u="none" cap="none" strike="noStrike">
              <a:solidFill>
                <a:srgbClr val="000000"/>
              </a:solidFill>
              <a:latin typeface="Short Stack"/>
              <a:ea typeface="Short Stack"/>
              <a:cs typeface="Short Stack"/>
              <a:sym typeface="Short Stack"/>
            </a:endParaRPr>
          </a:p>
        </p:txBody>
      </p:sp>
      <p:sp>
        <p:nvSpPr>
          <p:cNvPr id="130" name="Google Shape;130;p12"/>
          <p:cNvSpPr txBox="1"/>
          <p:nvPr/>
        </p:nvSpPr>
        <p:spPr>
          <a:xfrm>
            <a:off x="3428275" y="862975"/>
            <a:ext cx="5581800" cy="671400"/>
          </a:xfrm>
          <a:prstGeom prst="rect">
            <a:avLst/>
          </a:prstGeom>
          <a:solidFill>
            <a:srgbClr val="76A5AF"/>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Calibri"/>
                <a:ea typeface="Calibri"/>
                <a:cs typeface="Calibri"/>
                <a:sym typeface="Calibri"/>
              </a:rPr>
              <a:t>V</a:t>
            </a:r>
            <a:r>
              <a:rPr b="0" i="0" lang="en-GB" sz="900" u="sng" cap="none" strike="noStrike">
                <a:solidFill>
                  <a:srgbClr val="000000"/>
                </a:solidFill>
                <a:latin typeface="Short Stack"/>
                <a:ea typeface="Short Stack"/>
                <a:cs typeface="Short Stack"/>
                <a:sym typeface="Short Stack"/>
              </a:rPr>
              <a:t>ocabulary: </a:t>
            </a:r>
            <a:endParaRPr b="0" i="0" sz="9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lang="en-GB" sz="900">
                <a:solidFill>
                  <a:schemeClr val="dk1"/>
                </a:solidFill>
                <a:latin typeface="Short Stack"/>
                <a:ea typeface="Short Stack"/>
                <a:cs typeface="Short Stack"/>
                <a:sym typeface="Short Stack"/>
              </a:rPr>
              <a:t>Chinese New Year, Chinese dragon, Chinese numbers, Chinese lantern, past, </a:t>
            </a:r>
            <a:r>
              <a:rPr lang="en-GB" sz="900">
                <a:solidFill>
                  <a:schemeClr val="dk1"/>
                </a:solidFill>
                <a:latin typeface="Short Stack"/>
                <a:ea typeface="Short Stack"/>
                <a:cs typeface="Short Stack"/>
                <a:sym typeface="Short Stack"/>
              </a:rPr>
              <a:t>present, future, change, winter, season, environment, ice, cold, frozen,  wind, sun, sky, moon, light, dark, heat.</a:t>
            </a:r>
            <a:endParaRPr b="1" sz="900">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12"/>
          <p:cNvSpPr txBox="1"/>
          <p:nvPr/>
        </p:nvSpPr>
        <p:spPr>
          <a:xfrm>
            <a:off x="3415525" y="1608400"/>
            <a:ext cx="5581800" cy="24651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GB" sz="1100" u="none" cap="none" strike="noStrike">
                <a:solidFill>
                  <a:srgbClr val="FFFFFF"/>
                </a:solidFill>
                <a:latin typeface="Short Stack"/>
                <a:ea typeface="Short Stack"/>
                <a:cs typeface="Short Stack"/>
                <a:sym typeface="Short Stack"/>
              </a:rPr>
              <a:t>RE:</a:t>
            </a:r>
            <a:r>
              <a:rPr b="0" i="0" lang="en-GB" sz="1100" u="none" cap="none" strike="noStrike">
                <a:solidFill>
                  <a:srgbClr val="FFFFFF"/>
                </a:solidFill>
                <a:latin typeface="Short Stack"/>
                <a:ea typeface="Short Stack"/>
                <a:cs typeface="Short Stack"/>
                <a:sym typeface="Short Stack"/>
              </a:rPr>
              <a:t> </a:t>
            </a:r>
            <a:r>
              <a:rPr b="0" i="0" lang="en-GB" sz="1100" u="none" cap="none" strike="noStrike">
                <a:solidFill>
                  <a:schemeClr val="dk1"/>
                </a:solidFill>
                <a:latin typeface="Short Stack"/>
                <a:ea typeface="Short Stack"/>
                <a:cs typeface="Short Stack"/>
                <a:sym typeface="Short Stack"/>
              </a:rPr>
              <a:t>What can we learn from stories? Looking at a range of stories with strong moral</a:t>
            </a:r>
            <a:r>
              <a:rPr lang="en-GB" sz="1100">
                <a:solidFill>
                  <a:schemeClr val="dk1"/>
                </a:solidFill>
                <a:latin typeface="Short Stack"/>
                <a:ea typeface="Short Stack"/>
                <a:cs typeface="Short Stack"/>
                <a:sym typeface="Short Stack"/>
              </a:rPr>
              <a:t>s from </a:t>
            </a:r>
            <a:r>
              <a:rPr lang="en-GB" sz="1100">
                <a:solidFill>
                  <a:schemeClr val="dk1"/>
                </a:solidFill>
                <a:latin typeface="Short Stack"/>
                <a:ea typeface="Short Stack"/>
                <a:cs typeface="Short Stack"/>
                <a:sym typeface="Short Stack"/>
              </a:rPr>
              <a:t>different</a:t>
            </a:r>
            <a:r>
              <a:rPr lang="en-GB" sz="1100">
                <a:solidFill>
                  <a:schemeClr val="dk1"/>
                </a:solidFill>
                <a:latin typeface="Short Stack"/>
                <a:ea typeface="Short Stack"/>
                <a:cs typeface="Short Stack"/>
                <a:sym typeface="Short Stack"/>
              </a:rPr>
              <a:t> </a:t>
            </a:r>
            <a:r>
              <a:rPr lang="en-GB" sz="1100">
                <a:solidFill>
                  <a:schemeClr val="dk1"/>
                </a:solidFill>
                <a:latin typeface="Short Stack"/>
                <a:ea typeface="Short Stack"/>
                <a:cs typeface="Short Stack"/>
                <a:sym typeface="Short Stack"/>
              </a:rPr>
              <a:t>religions.</a:t>
            </a:r>
            <a:endParaRPr b="0" i="0" sz="11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b="1" i="0" lang="en-GB" sz="1000" u="none" cap="none" strike="noStrike">
                <a:solidFill>
                  <a:schemeClr val="lt1"/>
                </a:solidFill>
                <a:latin typeface="Short Stack"/>
                <a:ea typeface="Short Stack"/>
                <a:cs typeface="Short Stack"/>
                <a:sym typeface="Short Stack"/>
              </a:rPr>
              <a:t>Science</a:t>
            </a:r>
            <a:endParaRPr b="1" sz="1000">
              <a:solidFill>
                <a:schemeClr val="lt1"/>
              </a:solidFill>
              <a:latin typeface="Short Stack"/>
              <a:ea typeface="Short Stack"/>
              <a:cs typeface="Short Stack"/>
              <a:sym typeface="Short Stack"/>
            </a:endParaRPr>
          </a:p>
          <a:p>
            <a:pPr indent="0" lvl="0" marL="0" marR="0" rtl="0" algn="l">
              <a:lnSpc>
                <a:spcPct val="10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Recognise some environments that are different to the one in which they live.</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Lunar New Year &amp; Chinese New Year - how is this celebrated </a:t>
            </a:r>
            <a:r>
              <a:rPr lang="en-GB" sz="1000">
                <a:solidFill>
                  <a:schemeClr val="dk1"/>
                </a:solidFill>
                <a:latin typeface="Short Stack"/>
                <a:ea typeface="Short Stack"/>
                <a:cs typeface="Short Stack"/>
                <a:sym typeface="Short Stack"/>
              </a:rPr>
              <a:t>around</a:t>
            </a:r>
            <a:r>
              <a:rPr lang="en-GB" sz="1000">
                <a:solidFill>
                  <a:schemeClr val="dk1"/>
                </a:solidFill>
                <a:latin typeface="Short Stack"/>
                <a:ea typeface="Short Stack"/>
                <a:cs typeface="Short Stack"/>
                <a:sym typeface="Short Stack"/>
              </a:rPr>
              <a:t> the world and how do people prepare for the </a:t>
            </a:r>
            <a:r>
              <a:rPr lang="en-GB" sz="1000">
                <a:solidFill>
                  <a:schemeClr val="dk1"/>
                </a:solidFill>
                <a:latin typeface="Short Stack"/>
                <a:ea typeface="Short Stack"/>
                <a:cs typeface="Short Stack"/>
                <a:sym typeface="Short Stack"/>
              </a:rPr>
              <a:t>celebration?</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t/>
            </a:r>
            <a:endParaRPr b="1"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Snap Science</a:t>
            </a:r>
            <a:r>
              <a:rPr lang="en-GB" sz="1000">
                <a:solidFill>
                  <a:schemeClr val="dk1"/>
                </a:solidFill>
                <a:latin typeface="Short Stack"/>
                <a:ea typeface="Short Stack"/>
                <a:cs typeface="Short Stack"/>
                <a:sym typeface="Short Stack"/>
              </a:rPr>
              <a:t>- What happens at night? What is in the sky? What is the moon?</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rPr b="1" lang="en-GB" sz="1000">
                <a:solidFill>
                  <a:schemeClr val="dk1"/>
                </a:solidFill>
                <a:latin typeface="Short Stack"/>
                <a:ea typeface="Short Stack"/>
                <a:cs typeface="Short Stack"/>
                <a:sym typeface="Short Stack"/>
              </a:rPr>
              <a:t>Forest School: </a:t>
            </a:r>
            <a:r>
              <a:rPr lang="en-GB" sz="1000">
                <a:solidFill>
                  <a:schemeClr val="dk1"/>
                </a:solidFill>
                <a:latin typeface="Short Stack"/>
                <a:ea typeface="Short Stack"/>
                <a:cs typeface="Short Stack"/>
                <a:sym typeface="Short Stack"/>
              </a:rPr>
              <a:t>Tools – saw &amp; loppers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b="1"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t/>
            </a:r>
            <a:endParaRPr b="1" sz="800">
              <a:solidFill>
                <a:schemeClr val="dk1"/>
              </a:solidFill>
              <a:latin typeface="Century Gothic"/>
              <a:ea typeface="Century Gothic"/>
              <a:cs typeface="Century Gothic"/>
              <a:sym typeface="Century Gothic"/>
            </a:endParaRPr>
          </a:p>
          <a:p>
            <a:pPr indent="-1270" lvl="0" marL="0" rtl="0" algn="ctr">
              <a:spcBef>
                <a:spcPts val="0"/>
              </a:spcBef>
              <a:spcAft>
                <a:spcPts val="0"/>
              </a:spcAft>
              <a:buClr>
                <a:schemeClr val="dk1"/>
              </a:buClr>
              <a:buSzPts val="1100"/>
              <a:buFont typeface="Arial"/>
              <a:buNone/>
            </a:pPr>
            <a:r>
              <a:rPr b="1" lang="en-GB" sz="800">
                <a:solidFill>
                  <a:schemeClr val="dk1"/>
                </a:solidFill>
                <a:latin typeface="Century Gothic"/>
                <a:ea typeface="Century Gothic"/>
                <a:cs typeface="Century Gothic"/>
                <a:sym typeface="Century Gothic"/>
              </a:rPr>
              <a:t>Discovery RE:</a:t>
            </a:r>
            <a:r>
              <a:rPr lang="en-GB" sz="800">
                <a:solidFill>
                  <a:schemeClr val="dk1"/>
                </a:solidFill>
                <a:latin typeface="Century Gothic"/>
                <a:ea typeface="Century Gothic"/>
                <a:cs typeface="Century Gothic"/>
                <a:sym typeface="Century Gothic"/>
              </a:rPr>
              <a:t> What can we learn from stories?</a:t>
            </a:r>
            <a:endParaRPr sz="800">
              <a:solidFill>
                <a:schemeClr val="dk1"/>
              </a:solidFill>
              <a:latin typeface="Century Gothic"/>
              <a:ea typeface="Century Gothic"/>
              <a:cs typeface="Century Gothic"/>
              <a:sym typeface="Century Gothic"/>
            </a:endParaRPr>
          </a:p>
        </p:txBody>
      </p:sp>
      <p:sp>
        <p:nvSpPr>
          <p:cNvPr id="132" name="Google Shape;132;p12"/>
          <p:cNvSpPr txBox="1"/>
          <p:nvPr/>
        </p:nvSpPr>
        <p:spPr>
          <a:xfrm>
            <a:off x="156450" y="4147525"/>
            <a:ext cx="8831100" cy="846300"/>
          </a:xfrm>
          <a:prstGeom prst="rect">
            <a:avLst/>
          </a:prstGeom>
          <a:solidFill>
            <a:srgbClr val="8E7CC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900" u="sng" cap="none" strike="noStrike">
                <a:solidFill>
                  <a:srgbClr val="000000"/>
                </a:solidFill>
                <a:latin typeface="Short Stack"/>
                <a:ea typeface="Short Stack"/>
                <a:cs typeface="Short Stack"/>
                <a:sym typeface="Short Stack"/>
              </a:rPr>
              <a:t>Home Learning: </a:t>
            </a:r>
            <a:endParaRPr b="0" i="0" sz="900" u="sng" cap="none" strike="noStrike">
              <a:solidFill>
                <a:srgbClr val="000000"/>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3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rPr lang="en-GB">
                <a:latin typeface="Short Stack"/>
                <a:ea typeface="Short Stack"/>
                <a:cs typeface="Short Stack"/>
                <a:sym typeface="Short Stack"/>
              </a:rPr>
              <a:t>Research how Chinese New Year is celebrated around the world.</a:t>
            </a:r>
            <a:endParaRPr i="0" sz="1400" u="none" cap="none" strike="noStrike">
              <a:solidFill>
                <a:srgbClr val="000000"/>
              </a:solidFill>
              <a:latin typeface="Short Stack"/>
              <a:ea typeface="Short Stack"/>
              <a:cs typeface="Short Stack"/>
              <a:sym typeface="Short Stack"/>
            </a:endParaRPr>
          </a:p>
        </p:txBody>
      </p:sp>
      <p:sp>
        <p:nvSpPr>
          <p:cNvPr id="133" name="Google Shape;133;p12"/>
          <p:cNvSpPr txBox="1"/>
          <p:nvPr/>
        </p:nvSpPr>
        <p:spPr>
          <a:xfrm>
            <a:off x="153575" y="113000"/>
            <a:ext cx="3140700" cy="1382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900" u="none" cap="none" strike="noStrike">
                <a:solidFill>
                  <a:schemeClr val="dk1"/>
                </a:solidFill>
                <a:latin typeface="Short Stack"/>
                <a:ea typeface="Short Stack"/>
                <a:cs typeface="Short Stack"/>
                <a:sym typeface="Short Stack"/>
              </a:rPr>
              <a:t>Revisit/ ongoing throughout the year</a:t>
            </a:r>
            <a:endParaRPr b="0" i="0" sz="9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9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1" i="0" lang="en-GB" sz="1000" u="none" cap="none" strike="noStrike">
                <a:solidFill>
                  <a:schemeClr val="dk1"/>
                </a:solidFill>
                <a:latin typeface="Short Stack"/>
                <a:ea typeface="Short Stack"/>
                <a:cs typeface="Short Stack"/>
                <a:sym typeface="Short Stack"/>
              </a:rPr>
              <a:t>Communication:</a:t>
            </a:r>
            <a:r>
              <a:rPr b="0" i="0" lang="en-GB" sz="1000" u="none" cap="none" strike="noStrike">
                <a:solidFill>
                  <a:schemeClr val="dk1"/>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Understand the past through settings, characters and events encountered in books read in class and storytelling</a:t>
            </a:r>
            <a:endParaRPr sz="1000">
              <a:solidFill>
                <a:schemeClr val="dk1"/>
              </a:solidFill>
              <a:latin typeface="Short Stack"/>
              <a:ea typeface="Short Stack"/>
              <a:cs typeface="Short Stack"/>
              <a:sym typeface="Short Stack"/>
            </a:endParaRPr>
          </a:p>
          <a:p>
            <a:pPr indent="0" lvl="0" marL="0" marR="0" rtl="0" algn="l">
              <a:lnSpc>
                <a:spcPct val="107916"/>
              </a:lnSpc>
              <a:spcBef>
                <a:spcPts val="800"/>
              </a:spcBef>
              <a:spcAft>
                <a:spcPts val="800"/>
              </a:spcAft>
              <a:buClr>
                <a:srgbClr val="000000"/>
              </a:buClr>
              <a:buSzPts val="1100"/>
              <a:buFont typeface="Arial"/>
              <a:buNone/>
            </a:pPr>
            <a:r>
              <a:rPr b="1" i="0" lang="en-GB" sz="1000" u="none" cap="none" strike="noStrike">
                <a:solidFill>
                  <a:schemeClr val="dk1"/>
                </a:solidFill>
                <a:latin typeface="Short Stack"/>
                <a:ea typeface="Short Stack"/>
                <a:cs typeface="Short Stack"/>
                <a:sym typeface="Short Stack"/>
              </a:rPr>
              <a:t>Observation:</a:t>
            </a:r>
            <a:r>
              <a:rPr b="0" i="0" lang="en-GB" sz="1000" u="none" cap="none" strike="noStrike">
                <a:solidFill>
                  <a:schemeClr val="dk1"/>
                </a:solidFill>
                <a:latin typeface="Short Stack"/>
                <a:ea typeface="Short Stack"/>
                <a:cs typeface="Short Stack"/>
                <a:sym typeface="Short Stack"/>
              </a:rPr>
              <a:t> </a:t>
            </a:r>
            <a:r>
              <a:rPr lang="en-GB" sz="1000">
                <a:solidFill>
                  <a:schemeClr val="dk1"/>
                </a:solidFill>
                <a:latin typeface="Short Stack"/>
                <a:ea typeface="Short Stack"/>
                <a:cs typeface="Short Stack"/>
                <a:sym typeface="Short Stack"/>
              </a:rPr>
              <a:t>Winter Trees</a:t>
            </a:r>
            <a:endParaRPr sz="1000">
              <a:solidFill>
                <a:schemeClr val="dk1"/>
              </a:solidFill>
              <a:latin typeface="Short Stack"/>
              <a:ea typeface="Short Stack"/>
              <a:cs typeface="Short Stack"/>
              <a:sym typeface="Short Stack"/>
            </a:endParaRPr>
          </a:p>
        </p:txBody>
      </p:sp>
      <p:pic>
        <p:nvPicPr>
          <p:cNvPr id="134" name="Google Shape;134;p12"/>
          <p:cNvPicPr preferRelativeResize="0"/>
          <p:nvPr/>
        </p:nvPicPr>
        <p:blipFill rotWithShape="1">
          <a:blip r:embed="rId3">
            <a:alphaModFix/>
          </a:blip>
          <a:srcRect b="0" l="0" r="0" t="0"/>
          <a:stretch/>
        </p:blipFill>
        <p:spPr>
          <a:xfrm>
            <a:off x="8345910" y="201877"/>
            <a:ext cx="466695" cy="466695"/>
          </a:xfrm>
          <a:prstGeom prst="rect">
            <a:avLst/>
          </a:prstGeom>
          <a:noFill/>
          <a:ln>
            <a:noFill/>
          </a:ln>
        </p:spPr>
      </p:pic>
      <p:pic>
        <p:nvPicPr>
          <p:cNvPr id="135" name="Google Shape;135;p12"/>
          <p:cNvPicPr preferRelativeResize="0"/>
          <p:nvPr/>
        </p:nvPicPr>
        <p:blipFill>
          <a:blip r:embed="rId4">
            <a:alphaModFix/>
          </a:blip>
          <a:stretch>
            <a:fillRect/>
          </a:stretch>
        </p:blipFill>
        <p:spPr>
          <a:xfrm>
            <a:off x="496500" y="1608400"/>
            <a:ext cx="1197000" cy="1197000"/>
          </a:xfrm>
          <a:prstGeom prst="rect">
            <a:avLst/>
          </a:prstGeom>
          <a:noFill/>
          <a:ln>
            <a:noFill/>
          </a:ln>
        </p:spPr>
      </p:pic>
      <p:pic>
        <p:nvPicPr>
          <p:cNvPr id="136" name="Google Shape;136;p12"/>
          <p:cNvPicPr preferRelativeResize="0"/>
          <p:nvPr/>
        </p:nvPicPr>
        <p:blipFill>
          <a:blip r:embed="rId5">
            <a:alphaModFix/>
          </a:blip>
          <a:stretch>
            <a:fillRect/>
          </a:stretch>
        </p:blipFill>
        <p:spPr>
          <a:xfrm>
            <a:off x="2012550" y="2217900"/>
            <a:ext cx="1083925" cy="1354900"/>
          </a:xfrm>
          <a:prstGeom prst="rect">
            <a:avLst/>
          </a:prstGeom>
          <a:noFill/>
          <a:ln>
            <a:noFill/>
          </a:ln>
        </p:spPr>
      </p:pic>
      <p:pic>
        <p:nvPicPr>
          <p:cNvPr id="137" name="Google Shape;137;p12"/>
          <p:cNvPicPr preferRelativeResize="0"/>
          <p:nvPr/>
        </p:nvPicPr>
        <p:blipFill>
          <a:blip r:embed="rId6">
            <a:alphaModFix/>
          </a:blip>
          <a:stretch>
            <a:fillRect/>
          </a:stretch>
        </p:blipFill>
        <p:spPr>
          <a:xfrm>
            <a:off x="432202" y="2807538"/>
            <a:ext cx="1428300" cy="13006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4"/>
          <p:cNvSpPr txBox="1"/>
          <p:nvPr/>
        </p:nvSpPr>
        <p:spPr>
          <a:xfrm>
            <a:off x="102725" y="92025"/>
            <a:ext cx="3163500" cy="716700"/>
          </a:xfrm>
          <a:prstGeom prst="rect">
            <a:avLst/>
          </a:prstGeom>
          <a:solidFill>
            <a:srgbClr val="503CA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7916"/>
              </a:lnSpc>
              <a:spcBef>
                <a:spcPts val="0"/>
              </a:spcBef>
              <a:spcAft>
                <a:spcPts val="800"/>
              </a:spcAft>
              <a:buClr>
                <a:schemeClr val="dk1"/>
              </a:buClr>
              <a:buSzPts val="1100"/>
              <a:buFont typeface="Arial"/>
              <a:buNone/>
            </a:pPr>
            <a:r>
              <a:rPr b="1" i="0" lang="en-GB" sz="1900" u="none" cap="none" strike="noStrike">
                <a:solidFill>
                  <a:srgbClr val="FFFFFF"/>
                </a:solidFill>
                <a:latin typeface="Short Stack"/>
                <a:ea typeface="Short Stack"/>
                <a:cs typeface="Short Stack"/>
                <a:sym typeface="Short Stack"/>
              </a:rPr>
              <a:t>Expressive Arts and Design</a:t>
            </a:r>
            <a:endParaRPr b="0" i="0" sz="1900" u="none" cap="none" strike="noStrike">
              <a:solidFill>
                <a:srgbClr val="000000"/>
              </a:solidFill>
              <a:latin typeface="Short Stack"/>
              <a:ea typeface="Short Stack"/>
              <a:cs typeface="Short Stack"/>
              <a:sym typeface="Short Stack"/>
            </a:endParaRPr>
          </a:p>
        </p:txBody>
      </p:sp>
      <p:sp>
        <p:nvSpPr>
          <p:cNvPr id="143" name="Google Shape;143;p14"/>
          <p:cNvSpPr txBox="1"/>
          <p:nvPr/>
        </p:nvSpPr>
        <p:spPr>
          <a:xfrm>
            <a:off x="125500" y="1582050"/>
            <a:ext cx="3140700" cy="1212600"/>
          </a:xfrm>
          <a:prstGeom prst="rect">
            <a:avLst/>
          </a:prstGeom>
          <a:solidFill>
            <a:srgbClr val="A2C4C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GB" sz="1100" u="sng" cap="none" strike="noStrike">
                <a:solidFill>
                  <a:srgbClr val="000000"/>
                </a:solidFill>
                <a:latin typeface="Calibri"/>
                <a:ea typeface="Calibri"/>
                <a:cs typeface="Calibri"/>
                <a:sym typeface="Calibri"/>
              </a:rPr>
              <a:t>V</a:t>
            </a:r>
            <a:r>
              <a:rPr b="0" i="0" lang="en-GB" sz="900" u="sng" cap="none" strike="noStrike">
                <a:solidFill>
                  <a:srgbClr val="000000"/>
                </a:solidFill>
                <a:latin typeface="Short Stack"/>
                <a:ea typeface="Short Stack"/>
                <a:cs typeface="Short Stack"/>
                <a:sym typeface="Short Stack"/>
              </a:rPr>
              <a:t>ocabulary</a:t>
            </a:r>
            <a:endParaRPr b="0" i="0" sz="900" u="sng" cap="none" strike="noStrike">
              <a:solidFill>
                <a:srgbClr val="000000"/>
              </a:solidFill>
              <a:latin typeface="Short Stack"/>
              <a:ea typeface="Short Stack"/>
              <a:cs typeface="Short Stack"/>
              <a:sym typeface="Short Stack"/>
            </a:endParaRPr>
          </a:p>
          <a:p>
            <a:pPr indent="0" lvl="0" marL="0"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Primary colours, secondary colours, </a:t>
            </a:r>
            <a:endParaRPr sz="1000">
              <a:solidFill>
                <a:schemeClr val="dk1"/>
              </a:solidFill>
              <a:latin typeface="Short Stack"/>
              <a:ea typeface="Short Stack"/>
              <a:cs typeface="Short Stack"/>
              <a:sym typeface="Short Stack"/>
            </a:endParaRPr>
          </a:p>
          <a:p>
            <a:pPr indent="0" lvl="0" marL="6553" rtl="0" algn="l">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Joining, rolling, folding, stencils, decorating, dabbing, sponging, moving, split pins, structure, purpose </a:t>
            </a:r>
            <a:endParaRPr sz="1000">
              <a:solidFill>
                <a:schemeClr val="dk1"/>
              </a:solidFill>
              <a:latin typeface="Short Stack"/>
              <a:ea typeface="Short Stack"/>
              <a:cs typeface="Short Stack"/>
              <a:sym typeface="Short Stack"/>
            </a:endParaRPr>
          </a:p>
          <a:p>
            <a:pPr indent="0" lvl="0" marL="16611" rtl="0" algn="l">
              <a:spcBef>
                <a:spcPts val="54"/>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Perform, sing, dance.</a:t>
            </a:r>
            <a:endParaRPr sz="1000">
              <a:solidFill>
                <a:schemeClr val="dk1"/>
              </a:solidFill>
              <a:latin typeface="Short Stack"/>
              <a:ea typeface="Short Stack"/>
              <a:cs typeface="Short Stack"/>
              <a:sym typeface="Short Stack"/>
            </a:endParaRPr>
          </a:p>
        </p:txBody>
      </p:sp>
      <p:sp>
        <p:nvSpPr>
          <p:cNvPr id="144" name="Google Shape;144;p14"/>
          <p:cNvSpPr txBox="1"/>
          <p:nvPr/>
        </p:nvSpPr>
        <p:spPr>
          <a:xfrm>
            <a:off x="3402775" y="92025"/>
            <a:ext cx="5632800" cy="25872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Colour mixing – secondary colours</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Rockets – 3D collages</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Construction</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Dancing/mime to music</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1270" lvl="0" marL="0" rtl="0" algn="ctr">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0" lvl="0" marL="0" rtl="0" algn="ctr">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Artist study – -Mondrian (primary colours)</a:t>
            </a:r>
            <a:endParaRPr sz="1000">
              <a:solidFill>
                <a:schemeClr val="dk1"/>
              </a:solidFill>
              <a:latin typeface="Short Stack"/>
              <a:ea typeface="Short Stack"/>
              <a:cs typeface="Short Stack"/>
              <a:sym typeface="Short Stack"/>
            </a:endParaRPr>
          </a:p>
          <a:p>
            <a:pPr indent="-1270" lvl="0" marL="0" rtl="0" algn="l">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rgbClr val="000000"/>
              </a:buClr>
              <a:buSzPts val="1000"/>
              <a:buFont typeface="Arial"/>
              <a:buNone/>
            </a:pPr>
            <a:r>
              <a:rPr i="0" lang="en-GB" sz="1000" u="none" cap="none" strike="noStrike">
                <a:solidFill>
                  <a:srgbClr val="000000"/>
                </a:solidFill>
                <a:latin typeface="Short Stack"/>
                <a:ea typeface="Short Stack"/>
                <a:cs typeface="Short Stack"/>
                <a:sym typeface="Short Stack"/>
              </a:rPr>
              <a:t>Performance -</a:t>
            </a:r>
            <a:r>
              <a:rPr lang="en-GB" sz="1000">
                <a:solidFill>
                  <a:schemeClr val="dk1"/>
                </a:solidFill>
                <a:latin typeface="Short Stack"/>
                <a:ea typeface="Short Stack"/>
                <a:cs typeface="Short Stack"/>
                <a:sym typeface="Short Stack"/>
              </a:rPr>
              <a:t> Chinese New Year songs </a:t>
            </a:r>
            <a:endParaRPr sz="1000">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000"/>
              <a:buFont typeface="Arial"/>
              <a:buNone/>
            </a:pPr>
            <a:r>
              <a:t/>
            </a:r>
            <a:endParaRPr sz="1000">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t/>
            </a:r>
            <a:endParaRPr i="0" sz="1000" u="none" cap="none" strike="noStrike">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t/>
            </a:r>
            <a:endParaRPr sz="1000">
              <a:solidFill>
                <a:schemeClr val="dk1"/>
              </a:solidFill>
              <a:latin typeface="Short Stack"/>
              <a:ea typeface="Short Stack"/>
              <a:cs typeface="Short Stack"/>
              <a:sym typeface="Short Stack"/>
            </a:endParaRPr>
          </a:p>
          <a:p>
            <a:pPr indent="0" lvl="0" marL="0" marR="0" rtl="0" algn="ctr">
              <a:lnSpc>
                <a:spcPct val="100000"/>
              </a:lnSpc>
              <a:spcBef>
                <a:spcPts val="0"/>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Design - design,make and evaluate Chinese New Year decorations</a:t>
            </a:r>
            <a:endParaRPr sz="1000">
              <a:solidFill>
                <a:schemeClr val="dk1"/>
              </a:solidFill>
              <a:latin typeface="Short Stack"/>
              <a:ea typeface="Short Stack"/>
              <a:cs typeface="Short Stack"/>
              <a:sym typeface="Short Stack"/>
            </a:endParaRPr>
          </a:p>
        </p:txBody>
      </p:sp>
      <p:sp>
        <p:nvSpPr>
          <p:cNvPr id="145" name="Google Shape;145;p14"/>
          <p:cNvSpPr txBox="1"/>
          <p:nvPr/>
        </p:nvSpPr>
        <p:spPr>
          <a:xfrm>
            <a:off x="3402900" y="2952750"/>
            <a:ext cx="5632800" cy="2115000"/>
          </a:xfrm>
          <a:prstGeom prst="rect">
            <a:avLst/>
          </a:prstGeom>
          <a:solidFill>
            <a:srgbClr val="B4A7D6"/>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GB" sz="1100" u="none" cap="none" strike="noStrike">
                <a:solidFill>
                  <a:srgbClr val="FFFFFF"/>
                </a:solidFill>
                <a:latin typeface="Short Stack"/>
                <a:ea typeface="Short Stack"/>
                <a:cs typeface="Short Stack"/>
                <a:sym typeface="Short Stack"/>
              </a:rPr>
              <a:t>Charanga:</a:t>
            </a:r>
            <a:r>
              <a:rPr b="1" lang="en-GB" sz="1100">
                <a:solidFill>
                  <a:srgbClr val="FFFFFF"/>
                </a:solidFill>
                <a:latin typeface="Short Stack"/>
                <a:ea typeface="Short Stack"/>
                <a:cs typeface="Short Stack"/>
                <a:sym typeface="Short Stack"/>
              </a:rPr>
              <a:t> Everyone </a:t>
            </a:r>
            <a:r>
              <a:rPr b="1" i="0" lang="en-GB" sz="1100" u="none" cap="none" strike="noStrike">
                <a:solidFill>
                  <a:srgbClr val="FFFFFF"/>
                </a:solidFill>
                <a:latin typeface="Short Stack"/>
                <a:ea typeface="Short Stack"/>
                <a:cs typeface="Short Stack"/>
                <a:sym typeface="Short Stack"/>
              </a:rPr>
              <a:t>Unit:</a:t>
            </a:r>
            <a:endParaRPr b="1" i="0" sz="1100" u="none" cap="none" strike="noStrike">
              <a:solidFill>
                <a:srgbClr val="FFFFFF"/>
              </a:solidFill>
              <a:latin typeface="Short Stack"/>
              <a:ea typeface="Short Stack"/>
              <a:cs typeface="Short Stack"/>
              <a:sym typeface="Short Stack"/>
            </a:endParaRPr>
          </a:p>
          <a:p>
            <a:pPr indent="-292100" lvl="0" marL="457200" marR="0" rtl="0" algn="l">
              <a:lnSpc>
                <a:spcPct val="115000"/>
              </a:lnSpc>
              <a:spcBef>
                <a:spcPts val="0"/>
              </a:spcBef>
              <a:spcAft>
                <a:spcPts val="0"/>
              </a:spcAft>
              <a:buClr>
                <a:srgbClr val="323636"/>
              </a:buClr>
              <a:buSzPts val="1000"/>
              <a:buFont typeface="Short Stack"/>
              <a:buChar char="●"/>
            </a:pPr>
            <a:r>
              <a:rPr lang="en-GB" sz="1000">
                <a:solidFill>
                  <a:schemeClr val="dk1"/>
                </a:solidFill>
                <a:latin typeface="Short Stack"/>
                <a:ea typeface="Short Stack"/>
                <a:cs typeface="Short Stack"/>
                <a:sym typeface="Short Stack"/>
              </a:rPr>
              <a:t>Wind The Bobbin Up </a:t>
            </a:r>
            <a:endParaRPr sz="1000">
              <a:solidFill>
                <a:schemeClr val="dk1"/>
              </a:solidFill>
              <a:latin typeface="Short Stack"/>
              <a:ea typeface="Short Stack"/>
              <a:cs typeface="Short Stack"/>
              <a:sym typeface="Short Stack"/>
            </a:endParaRPr>
          </a:p>
          <a:p>
            <a:pPr indent="-292100" lvl="0" marL="457200" marR="113190" rtl="0" algn="l">
              <a:lnSpc>
                <a:spcPct val="102278"/>
              </a:lnSpc>
              <a:spcBef>
                <a:spcPts val="0"/>
              </a:spcBef>
              <a:spcAft>
                <a:spcPts val="0"/>
              </a:spcAft>
              <a:buClr>
                <a:srgbClr val="323636"/>
              </a:buClr>
              <a:buSzPts val="1000"/>
              <a:buFont typeface="Short Stack"/>
              <a:buChar char="●"/>
            </a:pPr>
            <a:r>
              <a:rPr lang="en-GB" sz="1000">
                <a:solidFill>
                  <a:schemeClr val="dk1"/>
                </a:solidFill>
                <a:latin typeface="Short Stack"/>
                <a:ea typeface="Short Stack"/>
                <a:cs typeface="Short Stack"/>
                <a:sym typeface="Short Stack"/>
              </a:rPr>
              <a:t>Rock-a-bye Baby Five Little Monkeys Jumping On The </a:t>
            </a:r>
            <a:endParaRPr sz="1000">
              <a:solidFill>
                <a:schemeClr val="dk1"/>
              </a:solidFill>
              <a:latin typeface="Short Stack"/>
              <a:ea typeface="Short Stack"/>
              <a:cs typeface="Short Stack"/>
              <a:sym typeface="Short Stack"/>
            </a:endParaRPr>
          </a:p>
          <a:p>
            <a:pPr indent="-292100" lvl="0" marL="457200" rtl="0" algn="l">
              <a:spcBef>
                <a:spcPts val="0"/>
              </a:spcBef>
              <a:spcAft>
                <a:spcPts val="0"/>
              </a:spcAft>
              <a:buClr>
                <a:srgbClr val="323636"/>
              </a:buClr>
              <a:buSzPts val="1000"/>
              <a:buFont typeface="Short Stack"/>
              <a:buChar char="●"/>
            </a:pPr>
            <a:r>
              <a:rPr lang="en-GB" sz="1000">
                <a:solidFill>
                  <a:schemeClr val="dk1"/>
                </a:solidFill>
                <a:latin typeface="Short Stack"/>
                <a:ea typeface="Short Stack"/>
                <a:cs typeface="Short Stack"/>
                <a:sym typeface="Short Stack"/>
              </a:rPr>
              <a:t>Bed </a:t>
            </a:r>
            <a:endParaRPr sz="1000">
              <a:solidFill>
                <a:schemeClr val="dk1"/>
              </a:solidFill>
              <a:latin typeface="Short Stack"/>
              <a:ea typeface="Short Stack"/>
              <a:cs typeface="Short Stack"/>
              <a:sym typeface="Short Stack"/>
            </a:endParaRPr>
          </a:p>
          <a:p>
            <a:pPr indent="-292100" lvl="0" marL="457200" rtl="0" algn="l">
              <a:spcBef>
                <a:spcPts val="0"/>
              </a:spcBef>
              <a:spcAft>
                <a:spcPts val="0"/>
              </a:spcAft>
              <a:buClr>
                <a:srgbClr val="323636"/>
              </a:buClr>
              <a:buSzPts val="1000"/>
              <a:buFont typeface="Short Stack"/>
              <a:buChar char="●"/>
            </a:pPr>
            <a:r>
              <a:rPr lang="en-GB" sz="1000">
                <a:solidFill>
                  <a:schemeClr val="dk1"/>
                </a:solidFill>
                <a:latin typeface="Short Stack"/>
                <a:ea typeface="Short Stack"/>
                <a:cs typeface="Short Stack"/>
                <a:sym typeface="Short Stack"/>
              </a:rPr>
              <a:t>Twinkle Twinkle </a:t>
            </a:r>
            <a:endParaRPr sz="1000">
              <a:solidFill>
                <a:schemeClr val="dk1"/>
              </a:solidFill>
              <a:latin typeface="Short Stack"/>
              <a:ea typeface="Short Stack"/>
              <a:cs typeface="Short Stack"/>
              <a:sym typeface="Short Stack"/>
            </a:endParaRPr>
          </a:p>
          <a:p>
            <a:pPr indent="-292100" lvl="0" marL="457200" marR="68971" rtl="0" algn="l">
              <a:lnSpc>
                <a:spcPct val="102278"/>
              </a:lnSpc>
              <a:spcBef>
                <a:spcPts val="0"/>
              </a:spcBef>
              <a:spcAft>
                <a:spcPts val="0"/>
              </a:spcAft>
              <a:buClr>
                <a:srgbClr val="323636"/>
              </a:buClr>
              <a:buSzPts val="1000"/>
              <a:buFont typeface="Short Stack"/>
              <a:buChar char="●"/>
            </a:pPr>
            <a:r>
              <a:rPr lang="en-GB" sz="1000">
                <a:solidFill>
                  <a:schemeClr val="dk1"/>
                </a:solidFill>
                <a:latin typeface="Short Stack"/>
                <a:ea typeface="Short Stack"/>
                <a:cs typeface="Short Stack"/>
                <a:sym typeface="Short Stack"/>
              </a:rPr>
              <a:t>If You're Happy And You Know It </a:t>
            </a:r>
            <a:endParaRPr sz="1000">
              <a:solidFill>
                <a:schemeClr val="dk1"/>
              </a:solidFill>
              <a:latin typeface="Short Stack"/>
              <a:ea typeface="Short Stack"/>
              <a:cs typeface="Short Stack"/>
              <a:sym typeface="Short Stack"/>
            </a:endParaRPr>
          </a:p>
          <a:p>
            <a:pPr indent="-292100" lvl="0" marL="457200" marR="249101" rtl="0" algn="l">
              <a:lnSpc>
                <a:spcPct val="102278"/>
              </a:lnSpc>
              <a:spcBef>
                <a:spcPts val="0"/>
              </a:spcBef>
              <a:spcAft>
                <a:spcPts val="0"/>
              </a:spcAft>
              <a:buClr>
                <a:srgbClr val="323636"/>
              </a:buClr>
              <a:buSzPts val="1000"/>
              <a:buFont typeface="Short Stack"/>
              <a:buChar char="●"/>
            </a:pPr>
            <a:r>
              <a:rPr lang="en-GB" sz="1000">
                <a:solidFill>
                  <a:schemeClr val="dk1"/>
                </a:solidFill>
                <a:latin typeface="Short Stack"/>
                <a:ea typeface="Short Stack"/>
                <a:cs typeface="Short Stack"/>
                <a:sym typeface="Short Stack"/>
              </a:rPr>
              <a:t>Head, Shoulders, Knees And Toes</a:t>
            </a:r>
            <a:endParaRPr sz="1000">
              <a:solidFill>
                <a:schemeClr val="dk1"/>
              </a:solidFill>
              <a:latin typeface="Short Stack"/>
              <a:ea typeface="Short Stack"/>
              <a:cs typeface="Short Stack"/>
              <a:sym typeface="Short Stack"/>
            </a:endParaRPr>
          </a:p>
          <a:p>
            <a:pPr indent="0" lvl="0" marL="79799" rtl="0" algn="l">
              <a:spcBef>
                <a:spcPts val="0"/>
              </a:spcBef>
              <a:spcAft>
                <a:spcPts val="0"/>
              </a:spcAft>
              <a:buNone/>
            </a:pPr>
            <a:r>
              <a:rPr lang="en-GB" sz="1000">
                <a:solidFill>
                  <a:schemeClr val="dk1"/>
                </a:solidFill>
                <a:latin typeface="Short Stack"/>
                <a:ea typeface="Short Stack"/>
                <a:cs typeface="Short Stack"/>
                <a:sym typeface="Short Stack"/>
              </a:rPr>
              <a:t>Musical Activities that embed pulse, rhythm and pitch, explore voices and classroom instruments.</a:t>
            </a:r>
            <a:endParaRPr sz="1000">
              <a:solidFill>
                <a:schemeClr val="dk1"/>
              </a:solidFill>
              <a:latin typeface="Short Stack"/>
              <a:ea typeface="Short Stack"/>
              <a:cs typeface="Short Stack"/>
              <a:sym typeface="Short Stack"/>
            </a:endParaRPr>
          </a:p>
          <a:p>
            <a:pPr indent="0" lvl="0" marL="76028" rtl="0" algn="l">
              <a:spcBef>
                <a:spcPts val="0"/>
              </a:spcBef>
              <a:spcAft>
                <a:spcPts val="0"/>
              </a:spcAft>
              <a:buNone/>
            </a:pPr>
            <a:r>
              <a:rPr lang="en-GB" sz="1000">
                <a:solidFill>
                  <a:schemeClr val="dk1"/>
                </a:solidFill>
                <a:latin typeface="Short Stack"/>
                <a:ea typeface="Short Stack"/>
                <a:cs typeface="Short Stack"/>
                <a:sym typeface="Short Stack"/>
              </a:rPr>
              <a:t>Copy-clap some rhythms of phrases from the songs.</a:t>
            </a:r>
            <a:endParaRPr sz="1000">
              <a:solidFill>
                <a:schemeClr val="dk1"/>
              </a:solidFill>
              <a:latin typeface="Short Stack"/>
              <a:ea typeface="Short Stack"/>
              <a:cs typeface="Short Stack"/>
              <a:sym typeface="Short Stack"/>
            </a:endParaRPr>
          </a:p>
          <a:p>
            <a:pPr indent="4328" lvl="0" marL="75471" marR="90196" rtl="0" algn="l">
              <a:lnSpc>
                <a:spcPct val="102278"/>
              </a:lnSpc>
              <a:spcBef>
                <a:spcPts val="0"/>
              </a:spcBef>
              <a:spcAft>
                <a:spcPts val="0"/>
              </a:spcAft>
              <a:buNone/>
            </a:pPr>
            <a:r>
              <a:rPr lang="en-GB" sz="1000">
                <a:solidFill>
                  <a:schemeClr val="dk1"/>
                </a:solidFill>
                <a:latin typeface="Short Stack"/>
                <a:ea typeface="Short Stack"/>
                <a:cs typeface="Short Stack"/>
                <a:sym typeface="Short Stack"/>
              </a:rPr>
              <a:t>Explore high pitch and low pitch in the context of the </a:t>
            </a:r>
            <a:endParaRPr sz="1000">
              <a:solidFill>
                <a:schemeClr val="dk1"/>
              </a:solidFill>
              <a:latin typeface="Short Stack"/>
              <a:ea typeface="Short Stack"/>
              <a:cs typeface="Short Stack"/>
              <a:sym typeface="Short Stack"/>
            </a:endParaRPr>
          </a:p>
          <a:p>
            <a:pPr indent="0" lvl="0" marL="73515" rtl="0" algn="l">
              <a:spcBef>
                <a:spcPts val="42"/>
              </a:spcBef>
              <a:spcAft>
                <a:spcPts val="0"/>
              </a:spcAft>
              <a:buClr>
                <a:schemeClr val="dk1"/>
              </a:buClr>
              <a:buSzPts val="1100"/>
              <a:buFont typeface="Arial"/>
              <a:buNone/>
            </a:pPr>
            <a:r>
              <a:rPr lang="en-GB" sz="1000">
                <a:solidFill>
                  <a:schemeClr val="dk1"/>
                </a:solidFill>
                <a:latin typeface="Short Stack"/>
                <a:ea typeface="Short Stack"/>
                <a:cs typeface="Short Stack"/>
                <a:sym typeface="Short Stack"/>
              </a:rPr>
              <a:t>songs.</a:t>
            </a:r>
            <a:endParaRPr sz="1000">
              <a:solidFill>
                <a:schemeClr val="dk1"/>
              </a:solidFill>
              <a:latin typeface="Short Stack"/>
              <a:ea typeface="Short Stack"/>
              <a:cs typeface="Short Stack"/>
              <a:sym typeface="Short Stack"/>
            </a:endParaRPr>
          </a:p>
        </p:txBody>
      </p:sp>
      <p:pic>
        <p:nvPicPr>
          <p:cNvPr id="146" name="Google Shape;146;p14"/>
          <p:cNvPicPr preferRelativeResize="0"/>
          <p:nvPr/>
        </p:nvPicPr>
        <p:blipFill rotWithShape="1">
          <a:blip r:embed="rId3">
            <a:alphaModFix/>
          </a:blip>
          <a:srcRect b="0" l="0" r="0" t="0"/>
          <a:stretch/>
        </p:blipFill>
        <p:spPr>
          <a:xfrm>
            <a:off x="1655550" y="563400"/>
            <a:ext cx="1094850" cy="1094850"/>
          </a:xfrm>
          <a:prstGeom prst="rect">
            <a:avLst/>
          </a:prstGeom>
          <a:noFill/>
          <a:ln>
            <a:noFill/>
          </a:ln>
        </p:spPr>
      </p:pic>
      <p:sp>
        <p:nvSpPr>
          <p:cNvPr id="147" name="Google Shape;147;p14"/>
          <p:cNvSpPr txBox="1"/>
          <p:nvPr/>
        </p:nvSpPr>
        <p:spPr>
          <a:xfrm>
            <a:off x="125500" y="2952750"/>
            <a:ext cx="3140700" cy="1899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Revisit/ ongoing throughout the year</a:t>
            </a:r>
            <a:endParaRPr b="0" i="0" sz="1000" u="none" cap="none" strike="noStrike">
              <a:solidFill>
                <a:schemeClr val="dk1"/>
              </a:solidFill>
              <a:latin typeface="Short Stack"/>
              <a:ea typeface="Short Stack"/>
              <a:cs typeface="Short Stack"/>
              <a:sym typeface="Short Stack"/>
            </a:endParaRPr>
          </a:p>
          <a:p>
            <a:pPr indent="0" lvl="0" marL="0" marR="0" rtl="0" algn="l">
              <a:lnSpc>
                <a:spcPct val="100000"/>
              </a:lnSpc>
              <a:spcBef>
                <a:spcPts val="0"/>
              </a:spcBef>
              <a:spcAft>
                <a:spcPts val="0"/>
              </a:spcAft>
              <a:buClr>
                <a:srgbClr val="000000"/>
              </a:buClr>
              <a:buSzPts val="1100"/>
              <a:buFont typeface="Arial"/>
              <a:buNone/>
            </a:pPr>
            <a:r>
              <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Explore, use, and refine a variety of artistic effects to express their ideas and feelings.</a:t>
            </a:r>
            <a:endParaRPr b="0" i="0" sz="1000" u="none" cap="none" strike="noStrike">
              <a:solidFill>
                <a:schemeClr val="dk1"/>
              </a:solidFill>
              <a:latin typeface="Short Stack"/>
              <a:ea typeface="Short Stack"/>
              <a:cs typeface="Short Stack"/>
              <a:sym typeface="Short Stack"/>
            </a:endParaRPr>
          </a:p>
          <a:p>
            <a:pPr indent="0" lvl="0" marL="0" marR="0" rtl="0" algn="l">
              <a:lnSpc>
                <a:spcPct val="107916"/>
              </a:lnSpc>
              <a:spcBef>
                <a:spcPts val="0"/>
              </a:spcBef>
              <a:spcAft>
                <a:spcPts val="0"/>
              </a:spcAft>
              <a:buClr>
                <a:srgbClr val="000000"/>
              </a:buClr>
              <a:buSzPts val="1100"/>
              <a:buFont typeface="Arial"/>
              <a:buNone/>
            </a:pPr>
            <a:r>
              <a:rPr lang="en-GB" sz="1000">
                <a:solidFill>
                  <a:schemeClr val="dk1"/>
                </a:solidFill>
                <a:latin typeface="Short Stack"/>
                <a:ea typeface="Short Stack"/>
                <a:cs typeface="Short Stack"/>
                <a:sym typeface="Short Stack"/>
              </a:rPr>
              <a:t>Return to and build on their previous learning, refining ideas and developing their ability to represent them</a:t>
            </a:r>
            <a:endParaRPr sz="1000">
              <a:solidFill>
                <a:schemeClr val="dk1"/>
              </a:solidFill>
              <a:latin typeface="Short Stack"/>
              <a:ea typeface="Short Stack"/>
              <a:cs typeface="Short Stack"/>
              <a:sym typeface="Short Stack"/>
            </a:endParaRPr>
          </a:p>
          <a:p>
            <a:pPr indent="0" lvl="0" marL="0" marR="0" rtl="0" algn="l">
              <a:lnSpc>
                <a:spcPct val="100000"/>
              </a:lnSpc>
              <a:spcBef>
                <a:spcPts val="800"/>
              </a:spcBef>
              <a:spcAft>
                <a:spcPts val="0"/>
              </a:spcAft>
              <a:buClr>
                <a:srgbClr val="000000"/>
              </a:buClr>
              <a:buSzPts val="1100"/>
              <a:buFont typeface="Arial"/>
              <a:buNone/>
            </a:pPr>
            <a:r>
              <a:rPr b="0" i="0" lang="en-GB" sz="1000" u="none" cap="none" strike="noStrike">
                <a:solidFill>
                  <a:schemeClr val="dk1"/>
                </a:solidFill>
                <a:latin typeface="Short Stack"/>
                <a:ea typeface="Short Stack"/>
                <a:cs typeface="Short Stack"/>
                <a:sym typeface="Short Stack"/>
              </a:rPr>
              <a:t>Explore and engage in music making and dance, performing solo or in groups.</a:t>
            </a:r>
            <a:endParaRPr b="0" i="0" sz="1000" u="none" cap="none" strike="noStrike">
              <a:solidFill>
                <a:srgbClr val="000000"/>
              </a:solidFill>
              <a:latin typeface="Short Stack"/>
              <a:ea typeface="Short Stack"/>
              <a:cs typeface="Short Stack"/>
              <a:sym typeface="Short Stack"/>
            </a:endParaRPr>
          </a:p>
        </p:txBody>
      </p:sp>
      <p:pic>
        <p:nvPicPr>
          <p:cNvPr id="148" name="Google Shape;148;p14"/>
          <p:cNvPicPr preferRelativeResize="0"/>
          <p:nvPr/>
        </p:nvPicPr>
        <p:blipFill rotWithShape="1">
          <a:blip r:embed="rId4">
            <a:alphaModFix/>
          </a:blip>
          <a:srcRect b="0" l="0" r="0" t="0"/>
          <a:stretch/>
        </p:blipFill>
        <p:spPr>
          <a:xfrm rot="1920613">
            <a:off x="8467062" y="3532067"/>
            <a:ext cx="423530" cy="423530"/>
          </a:xfrm>
          <a:prstGeom prst="rect">
            <a:avLst/>
          </a:prstGeom>
          <a:noFill/>
          <a:ln>
            <a:noFill/>
          </a:ln>
        </p:spPr>
      </p:pic>
      <p:pic>
        <p:nvPicPr>
          <p:cNvPr descr="See the source image" id="149" name="Google Shape;149;p14"/>
          <p:cNvPicPr preferRelativeResize="0"/>
          <p:nvPr/>
        </p:nvPicPr>
        <p:blipFill rotWithShape="1">
          <a:blip r:embed="rId5">
            <a:alphaModFix/>
          </a:blip>
          <a:srcRect b="0" l="0" r="0" t="0"/>
          <a:stretch/>
        </p:blipFill>
        <p:spPr>
          <a:xfrm>
            <a:off x="3514538" y="92021"/>
            <a:ext cx="952275" cy="952275"/>
          </a:xfrm>
          <a:prstGeom prst="rect">
            <a:avLst/>
          </a:prstGeom>
          <a:noFill/>
          <a:ln>
            <a:noFill/>
          </a:ln>
        </p:spPr>
      </p:pic>
      <p:pic>
        <p:nvPicPr>
          <p:cNvPr id="150" name="Google Shape;150;p14"/>
          <p:cNvPicPr preferRelativeResize="0"/>
          <p:nvPr/>
        </p:nvPicPr>
        <p:blipFill>
          <a:blip r:embed="rId6">
            <a:alphaModFix/>
          </a:blip>
          <a:stretch>
            <a:fillRect/>
          </a:stretch>
        </p:blipFill>
        <p:spPr>
          <a:xfrm>
            <a:off x="7638575" y="291100"/>
            <a:ext cx="1271700" cy="8462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