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y="6858000" cx="9144000"/>
  <p:notesSz cx="6858000" cy="9144000"/>
  <p:embeddedFontLst>
    <p:embeddedFont>
      <p:font typeface="Short Stack"/>
      <p:regular r:id="rId32"/>
    </p:embeddedFont>
    <p:embeddedFont>
      <p:font typeface="Quattrocento Sans"/>
      <p:regular r:id="rId33"/>
      <p:bold r:id="rId34"/>
      <p:italic r:id="rId35"/>
      <p:boldItalic r:id="rId36"/>
    </p:embeddedFont>
    <p:embeddedFont>
      <p:font typeface="Recursive"/>
      <p:regular r:id="rId37"/>
      <p:bold r:id="rId3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39" roundtripDataSignature="AMtx7miVLc2vkUyEIC5GisA7GSu9kbcl4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451463F-C90F-4F2D-9190-5240C1932B04}">
  <a:tblStyle styleId="{3451463F-C90F-4F2D-9190-5240C1932B04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font" Target="fonts/QuattrocentoSans-regular.fntdata"/><Relationship Id="rId10" Type="http://schemas.openxmlformats.org/officeDocument/2006/relationships/slide" Target="slides/slide4.xml"/><Relationship Id="rId32" Type="http://schemas.openxmlformats.org/officeDocument/2006/relationships/font" Target="fonts/ShortStack-regular.fntdata"/><Relationship Id="rId13" Type="http://schemas.openxmlformats.org/officeDocument/2006/relationships/slide" Target="slides/slide7.xml"/><Relationship Id="rId35" Type="http://schemas.openxmlformats.org/officeDocument/2006/relationships/font" Target="fonts/QuattrocentoSans-italic.fntdata"/><Relationship Id="rId12" Type="http://schemas.openxmlformats.org/officeDocument/2006/relationships/slide" Target="slides/slide6.xml"/><Relationship Id="rId34" Type="http://schemas.openxmlformats.org/officeDocument/2006/relationships/font" Target="fonts/QuattrocentoSans-bold.fntdata"/><Relationship Id="rId15" Type="http://schemas.openxmlformats.org/officeDocument/2006/relationships/slide" Target="slides/slide9.xml"/><Relationship Id="rId37" Type="http://schemas.openxmlformats.org/officeDocument/2006/relationships/font" Target="fonts/Recursive-regular.fntdata"/><Relationship Id="rId14" Type="http://schemas.openxmlformats.org/officeDocument/2006/relationships/slide" Target="slides/slide8.xml"/><Relationship Id="rId36" Type="http://schemas.openxmlformats.org/officeDocument/2006/relationships/font" Target="fonts/QuattrocentoSans-boldItalic.fntdata"/><Relationship Id="rId17" Type="http://schemas.openxmlformats.org/officeDocument/2006/relationships/slide" Target="slides/slide11.xml"/><Relationship Id="rId39" Type="http://customschemas.google.com/relationships/presentationmetadata" Target="metadata"/><Relationship Id="rId16" Type="http://schemas.openxmlformats.org/officeDocument/2006/relationships/slide" Target="slides/slide10.xml"/><Relationship Id="rId38" Type="http://schemas.openxmlformats.org/officeDocument/2006/relationships/font" Target="fonts/Recursive-bold.fnt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75" name="Google Shape;275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88" name="Google Shape;288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1113e8f5029_0_4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5" name="Google Shape;15;g1113e8f5029_0_4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6" name="Google Shape;16;g1113e8f5029_0_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1113e8f5029_0_39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0" name="Google Shape;50;g1113e8f5029_0_39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1" name="Google Shape;51;g1113e8f5029_0_3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1113e8f5029_0_4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1113e8f5029_0_45"/>
          <p:cNvSpPr txBox="1"/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6" name="Google Shape;56;g1113e8f5029_0_45"/>
          <p:cNvSpPr txBox="1"/>
          <p:nvPr>
            <p:ph idx="1" type="body"/>
          </p:nvPr>
        </p:nvSpPr>
        <p:spPr>
          <a:xfrm>
            <a:off x="457200" y="1600200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0520" lvl="0" marL="457200" rtl="0" algn="l">
              <a:spcBef>
                <a:spcPts val="640"/>
              </a:spcBef>
              <a:spcAft>
                <a:spcPts val="0"/>
              </a:spcAft>
              <a:buClr>
                <a:srgbClr val="6D4500"/>
              </a:buClr>
              <a:buSzPts val="1920"/>
              <a:buChar char="●"/>
              <a:defRPr/>
            </a:lvl1pPr>
            <a:lvl2pPr indent="-297180" lvl="1" marL="914400" rtl="0" algn="l">
              <a:spcBef>
                <a:spcPts val="360"/>
              </a:spcBef>
              <a:spcAft>
                <a:spcPts val="0"/>
              </a:spcAft>
              <a:buSzPts val="1080"/>
              <a:buChar char="○"/>
              <a:defRPr/>
            </a:lvl2pPr>
            <a:lvl3pPr indent="-297180" lvl="2" marL="13716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3pPr>
            <a:lvl4pPr indent="-297180" lvl="3" marL="1828800" rtl="0" algn="l">
              <a:spcBef>
                <a:spcPts val="360"/>
              </a:spcBef>
              <a:spcAft>
                <a:spcPts val="0"/>
              </a:spcAft>
              <a:buSzPts val="1080"/>
              <a:buChar char="●"/>
              <a:defRPr/>
            </a:lvl4pPr>
            <a:lvl5pPr indent="-297179" lvl="4" marL="2286000" rtl="0" algn="l">
              <a:spcBef>
                <a:spcPts val="360"/>
              </a:spcBef>
              <a:spcAft>
                <a:spcPts val="0"/>
              </a:spcAft>
              <a:buSzPts val="1080"/>
              <a:buChar char="○"/>
              <a:defRPr/>
            </a:lvl5pPr>
            <a:lvl6pPr indent="-297179" lvl="5" marL="27432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6pPr>
            <a:lvl7pPr indent="-297179" lvl="6" marL="3200400" rtl="0" algn="l">
              <a:spcBef>
                <a:spcPts val="360"/>
              </a:spcBef>
              <a:spcAft>
                <a:spcPts val="0"/>
              </a:spcAft>
              <a:buSzPts val="1080"/>
              <a:buChar char="●"/>
              <a:defRPr/>
            </a:lvl7pPr>
            <a:lvl8pPr indent="-297179" lvl="7" marL="3657600" rtl="0" algn="l">
              <a:spcBef>
                <a:spcPts val="360"/>
              </a:spcBef>
              <a:spcAft>
                <a:spcPts val="0"/>
              </a:spcAft>
              <a:buSzPts val="1080"/>
              <a:buChar char="○"/>
              <a:defRPr/>
            </a:lvl8pPr>
            <a:lvl9pPr indent="-297179" lvl="8" marL="4114800" rtl="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9pPr>
          </a:lstStyle>
          <a:p/>
        </p:txBody>
      </p:sp>
      <p:sp>
        <p:nvSpPr>
          <p:cNvPr id="57" name="Google Shape;57;g1113e8f5029_0_45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g1113e8f5029_0_45"/>
          <p:cNvSpPr txBox="1"/>
          <p:nvPr>
            <p:ph idx="11" type="ftr"/>
          </p:nvPr>
        </p:nvSpPr>
        <p:spPr>
          <a:xfrm>
            <a:off x="2771775" y="6248400"/>
            <a:ext cx="3600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g1113e8f5029_0_45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g1113e8f5029_0_8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g1113e8f5029_0_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1113e8f5029_0_1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g1113e8f5029_0_1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g1113e8f5029_0_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g1113e8f5029_0_1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" name="Google Shape;26;g1113e8f5029_0_1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g1113e8f5029_0_1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g1113e8f5029_0_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1113e8f5029_0_20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1" name="Google Shape;31;g1113e8f5029_0_2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1113e8f5029_0_23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g1113e8f5029_0_23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g1113e8f5029_0_2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1113e8f5029_0_27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8" name="Google Shape;38;g1113e8f5029_0_2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1113e8f5029_0_30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g1113e8f5029_0_30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g1113e8f5029_0_30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g1113e8f5029_0_30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4" name="Google Shape;44;g1113e8f5029_0_3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1113e8f5029_0_36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7" name="Google Shape;47;g1113e8f5029_0_3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B4A7D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1113e8f5029_0_0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1" name="Google Shape;11;g1113e8f5029_0_0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Google Shape;12;g1113e8f5029_0_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8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0" Type="http://schemas.openxmlformats.org/officeDocument/2006/relationships/hyperlink" Target="http://www.phonicsplay.co.uk/" TargetMode="Externa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://www.rainbowresources.co.uk/#/letters-sounds/4549552053" TargetMode="External"/><Relationship Id="rId4" Type="http://schemas.openxmlformats.org/officeDocument/2006/relationships/hyperlink" Target="http://www.bbc.co.uk/schools/ks1bitesize" TargetMode="External"/><Relationship Id="rId9" Type="http://schemas.openxmlformats.org/officeDocument/2006/relationships/hyperlink" Target="http://www.letters-and-sounds.com/" TargetMode="External"/><Relationship Id="rId5" Type="http://schemas.openxmlformats.org/officeDocument/2006/relationships/hyperlink" Target="http://www.topmarks.co.uk/" TargetMode="External"/><Relationship Id="rId6" Type="http://schemas.openxmlformats.org/officeDocument/2006/relationships/hyperlink" Target="http://www.kenttrustweb.org.uk/kentict/content/games/" TargetMode="External"/><Relationship Id="rId7" Type="http://schemas.openxmlformats.org/officeDocument/2006/relationships/hyperlink" Target="http://www.ictgames.com/literacy" TargetMode="External"/><Relationship Id="rId8" Type="http://schemas.openxmlformats.org/officeDocument/2006/relationships/hyperlink" Target="http://www.bbc.co.uk/schools/wordsandpictures/index.shtml" TargetMode="Externa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"/>
          <p:cNvSpPr txBox="1"/>
          <p:nvPr/>
        </p:nvSpPr>
        <p:spPr>
          <a:xfrm>
            <a:off x="755650" y="476250"/>
            <a:ext cx="7772400" cy="1736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0" u="sng">
                <a:solidFill>
                  <a:schemeClr val="dk2"/>
                </a:solidFill>
                <a:latin typeface="Short Stack"/>
                <a:ea typeface="Short Stack"/>
                <a:cs typeface="Short Stack"/>
                <a:sym typeface="Short Stack"/>
              </a:rPr>
              <a:t>Phonics Workshop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" name="Google Shape;65;p1"/>
          <p:cNvSpPr txBox="1"/>
          <p:nvPr>
            <p:ph type="ctrTitle"/>
          </p:nvPr>
        </p:nvSpPr>
        <p:spPr>
          <a:xfrm>
            <a:off x="685800" y="2721850"/>
            <a:ext cx="7772400" cy="173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Short Stack"/>
                <a:ea typeface="Short Stack"/>
                <a:cs typeface="Short Stack"/>
                <a:sym typeface="Short Stack"/>
              </a:rPr>
              <a:t>Information guide for EYFS parents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0"/>
          <p:cNvSpPr txBox="1"/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latin typeface="Short Stack"/>
                <a:ea typeface="Short Stack"/>
                <a:cs typeface="Short Stack"/>
                <a:sym typeface="Short Stack"/>
              </a:rPr>
              <a:t>Skills used in phonics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" name="Google Shape;124;p10"/>
          <p:cNvSpPr txBox="1"/>
          <p:nvPr/>
        </p:nvSpPr>
        <p:spPr>
          <a:xfrm>
            <a:off x="117950" y="1341450"/>
            <a:ext cx="8896800" cy="54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u="sng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Blending for reading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Merging phonemes together to pronounce a word. </a:t>
            </a:r>
            <a:endParaRPr sz="26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Taught before shown letters – oral. </a:t>
            </a:r>
            <a:endParaRPr sz="1200"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T</a:t>
            </a:r>
            <a:endParaRPr sz="26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o read an unfamiliar word, a child must link a phoneme to each letter or letter group in a word and then merge them together to say the word = Grapheme-Phoneme Correspondence (GPC)</a:t>
            </a:r>
            <a:endParaRPr sz="1200"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FF0000"/>
                </a:solidFill>
                <a:latin typeface="Short Stack"/>
                <a:ea typeface="Short Stack"/>
                <a:cs typeface="Short Stack"/>
                <a:sym typeface="Short Stack"/>
              </a:rPr>
              <a:t>sh – o – p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FF0000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FF0000"/>
                </a:solidFill>
                <a:latin typeface="Short Stack"/>
                <a:ea typeface="Short Stack"/>
                <a:cs typeface="Short Stack"/>
                <a:sym typeface="Short Stack"/>
              </a:rPr>
              <a:t>t– ai - l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5" name="Google Shape;125;p10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1"/>
          <p:cNvSpPr txBox="1"/>
          <p:nvPr/>
        </p:nvSpPr>
        <p:spPr>
          <a:xfrm>
            <a:off x="468313" y="547688"/>
            <a:ext cx="8351700" cy="563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u="sng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Segmentation for spelling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Hearing individual phonemes within a word.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E.g. crash has 4 phonemes c – r – a – sh</a:t>
            </a:r>
            <a:endParaRPr sz="24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To spell a word a child must segment a word into the individual phonemes and choose a letter or letter combination to represent the phonemes.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For example a child may write: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4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24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‘The cat was blak. It had a wiet tayl and a pinc noas.’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" name="Google Shape;131;p11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2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ct val="59999"/>
              <a:buFont typeface="Noto Sans Symbols"/>
              <a:buNone/>
            </a:pPr>
            <a:r>
              <a:rPr lang="en-GB" sz="4800">
                <a:latin typeface="Short Stack"/>
                <a:ea typeface="Short Stack"/>
                <a:cs typeface="Short Stack"/>
                <a:sym typeface="Short Stack"/>
              </a:rPr>
              <a:t>It iz tighm too gow hoam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888"/>
              </a:spcBef>
              <a:spcAft>
                <a:spcPts val="0"/>
              </a:spcAft>
              <a:buSzPct val="59999"/>
              <a:buFont typeface="Noto Sans Symbols"/>
              <a:buNone/>
            </a:pPr>
            <a:r>
              <a:rPr lang="en-GB" sz="4800">
                <a:latin typeface="Short Stack"/>
                <a:ea typeface="Short Stack"/>
                <a:cs typeface="Short Stack"/>
                <a:sym typeface="Short Stack"/>
              </a:rPr>
              <a:t>sed v kator pilla.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888"/>
              </a:spcBef>
              <a:spcAft>
                <a:spcPts val="0"/>
              </a:spcAft>
              <a:buSzPct val="59999"/>
              <a:buFont typeface="Noto Sans Symbols"/>
              <a:buNone/>
            </a:pPr>
            <a:r>
              <a:rPr lang="en-GB" sz="4800">
                <a:latin typeface="Short Stack"/>
                <a:ea typeface="Short Stack"/>
                <a:cs typeface="Short Stack"/>
                <a:sym typeface="Short Stack"/>
              </a:rPr>
              <a:t>But iy doat wont 2 gow</a:t>
            </a:r>
            <a:endParaRPr sz="48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888"/>
              </a:spcBef>
              <a:spcAft>
                <a:spcPts val="0"/>
              </a:spcAft>
              <a:buSzPct val="59999"/>
              <a:buFont typeface="Noto Sans Symbols"/>
              <a:buNone/>
            </a:pPr>
            <a:r>
              <a:rPr lang="en-GB" sz="4800">
                <a:latin typeface="Short Stack"/>
                <a:ea typeface="Short Stack"/>
                <a:cs typeface="Short Stack"/>
                <a:sym typeface="Short Stack"/>
              </a:rPr>
              <a:t>howm sed th butorflie.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888"/>
              </a:spcBef>
              <a:spcAft>
                <a:spcPts val="0"/>
              </a:spcAft>
              <a:buSzPct val="59999"/>
              <a:buFont typeface="Noto Sans Symbols"/>
              <a:buNone/>
            </a:pPr>
            <a:r>
              <a:rPr lang="en-GB" sz="4800">
                <a:latin typeface="Short Stack"/>
                <a:ea typeface="Short Stack"/>
                <a:cs typeface="Short Stack"/>
                <a:sym typeface="Short Stack"/>
              </a:rPr>
              <a:t>iy wont to staiy heyr.</a:t>
            </a:r>
            <a:br>
              <a:rPr lang="en-GB" sz="4800">
                <a:latin typeface="Short Stack"/>
                <a:ea typeface="Short Stack"/>
                <a:cs typeface="Short Stack"/>
                <a:sym typeface="Short Stack"/>
              </a:rPr>
            </a:br>
            <a:endParaRPr sz="4800"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137" name="Google Shape;137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32588" y="5353050"/>
            <a:ext cx="1905000" cy="1298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5288" y="404813"/>
            <a:ext cx="1800225" cy="879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3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ct val="59999"/>
              <a:buFont typeface="Noto Sans Symbols"/>
              <a:buNone/>
            </a:pPr>
            <a:r>
              <a:rPr lang="en-GB" sz="4800">
                <a:latin typeface="Short Stack"/>
                <a:ea typeface="Short Stack"/>
                <a:cs typeface="Short Stack"/>
                <a:sym typeface="Short Stack"/>
              </a:rPr>
              <a:t>“It is time to go home,” said the caterpillar.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888"/>
              </a:spcBef>
              <a:spcAft>
                <a:spcPts val="0"/>
              </a:spcAft>
              <a:buSzPct val="59999"/>
              <a:buFont typeface="Noto Sans Symbols"/>
              <a:buNone/>
            </a:pPr>
            <a:r>
              <a:rPr lang="en-GB" sz="4800">
                <a:latin typeface="Short Stack"/>
                <a:ea typeface="Short Stack"/>
                <a:cs typeface="Short Stack"/>
                <a:sym typeface="Short Stack"/>
              </a:rPr>
              <a:t>“But I don’t want to go home,” said the butterfly,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888"/>
              </a:spcBef>
              <a:spcAft>
                <a:spcPts val="0"/>
              </a:spcAft>
              <a:buSzPct val="59999"/>
              <a:buFont typeface="Noto Sans Symbols"/>
              <a:buNone/>
            </a:pPr>
            <a:r>
              <a:rPr lang="en-GB" sz="4800">
                <a:latin typeface="Short Stack"/>
                <a:ea typeface="Short Stack"/>
                <a:cs typeface="Short Stack"/>
                <a:sym typeface="Short Stack"/>
              </a:rPr>
              <a:t>“I want to stay here.” </a:t>
            </a:r>
            <a:br>
              <a:rPr lang="en-GB" sz="4800">
                <a:latin typeface="Short Stack"/>
                <a:ea typeface="Short Stack"/>
                <a:cs typeface="Short Stack"/>
                <a:sym typeface="Short Stack"/>
              </a:rPr>
            </a:br>
            <a:endParaRPr sz="4800"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144" name="Google Shape;14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32588" y="5353050"/>
            <a:ext cx="1905000" cy="1298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5288" y="404813"/>
            <a:ext cx="1800225" cy="879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4"/>
          <p:cNvSpPr txBox="1"/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Short Stack"/>
                <a:ea typeface="Short Stack"/>
                <a:cs typeface="Short Stack"/>
                <a:sym typeface="Short Stack"/>
              </a:rPr>
              <a:t>Blending and segmenting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1" name="Google Shape;151;p14"/>
          <p:cNvSpPr txBox="1"/>
          <p:nvPr>
            <p:ph idx="1" type="body"/>
          </p:nvPr>
        </p:nvSpPr>
        <p:spPr>
          <a:xfrm>
            <a:off x="457200" y="1600200"/>
            <a:ext cx="8435975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7350" lvl="0" marL="342900" rtl="0" algn="l">
              <a:spcBef>
                <a:spcPts val="0"/>
              </a:spcBef>
              <a:spcAft>
                <a:spcPts val="0"/>
              </a:spcAft>
              <a:buSzPts val="2620"/>
              <a:buFont typeface="Short Stack"/>
              <a:buChar char="●"/>
            </a:pPr>
            <a:r>
              <a:rPr lang="en-GB" sz="2500">
                <a:latin typeface="Short Stack"/>
                <a:ea typeface="Short Stack"/>
                <a:cs typeface="Short Stack"/>
                <a:sym typeface="Short Stack"/>
              </a:rPr>
              <a:t>It is important that children know and understand that blending and segmenting are reversible.</a:t>
            </a:r>
            <a:endParaRPr sz="25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152" name="Google Shape;152;p14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5"/>
          <p:cNvSpPr/>
          <p:nvPr/>
        </p:nvSpPr>
        <p:spPr>
          <a:xfrm>
            <a:off x="768350" y="1501775"/>
            <a:ext cx="7410450" cy="16938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Noto Sans Symbols"/>
              <a:buNone/>
            </a:pPr>
            <a:r>
              <a:rPr lang="en-GB" sz="5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 i t	     	l e g 		  m o p</a:t>
            </a:r>
            <a:br>
              <a:rPr lang="en-GB" sz="5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5"/>
          <p:cNvSpPr/>
          <p:nvPr/>
        </p:nvSpPr>
        <p:spPr>
          <a:xfrm>
            <a:off x="568325" y="569913"/>
            <a:ext cx="837565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5"/>
          <p:cNvSpPr/>
          <p:nvPr/>
        </p:nvSpPr>
        <p:spPr>
          <a:xfrm>
            <a:off x="468313" y="4437063"/>
            <a:ext cx="7891462" cy="1692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Noto Sans Symbols"/>
              <a:buNone/>
            </a:pPr>
            <a:r>
              <a:rPr lang="en-GB" sz="5400">
                <a:solidFill>
                  <a:schemeClr val="dk1"/>
                </a:solidFill>
                <a:latin typeface="Recursive"/>
                <a:ea typeface="Recursive"/>
                <a:cs typeface="Recursive"/>
                <a:sym typeface="Recursive"/>
              </a:rPr>
              <a:t> </a:t>
            </a:r>
            <a:r>
              <a:rPr lang="en-GB" sz="5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 r o g		    t e n t</a:t>
            </a:r>
            <a:br>
              <a:rPr lang="en-GB" sz="5400">
                <a:solidFill>
                  <a:schemeClr val="dk1"/>
                </a:solidFill>
                <a:latin typeface="Recursive"/>
                <a:ea typeface="Recursive"/>
                <a:cs typeface="Recursive"/>
                <a:sym typeface="Recursive"/>
              </a:rPr>
            </a:b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5"/>
          <p:cNvSpPr/>
          <p:nvPr/>
        </p:nvSpPr>
        <p:spPr>
          <a:xfrm>
            <a:off x="568325" y="569913"/>
            <a:ext cx="837565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90500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190500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0"/>
            <a:ext cx="190500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1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0" y="0"/>
            <a:ext cx="190500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0" y="0"/>
            <a:ext cx="190500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0" y="0"/>
            <a:ext cx="190500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0" y="0"/>
            <a:ext cx="190500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0" y="0"/>
            <a:ext cx="190500" cy="209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15"/>
          <p:cNvSpPr/>
          <p:nvPr/>
        </p:nvSpPr>
        <p:spPr>
          <a:xfrm rot="10800000">
            <a:off x="971550" y="2276475"/>
            <a:ext cx="190500" cy="1905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5"/>
          <p:cNvSpPr/>
          <p:nvPr/>
        </p:nvSpPr>
        <p:spPr>
          <a:xfrm rot="10800000">
            <a:off x="1403350" y="2276475"/>
            <a:ext cx="190500" cy="1905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5"/>
          <p:cNvSpPr/>
          <p:nvPr/>
        </p:nvSpPr>
        <p:spPr>
          <a:xfrm rot="10800000">
            <a:off x="1835150" y="2276475"/>
            <a:ext cx="190500" cy="1905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15"/>
          <p:cNvSpPr/>
          <p:nvPr/>
        </p:nvSpPr>
        <p:spPr>
          <a:xfrm rot="10800000">
            <a:off x="3563938" y="2420938"/>
            <a:ext cx="188912" cy="188912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5"/>
          <p:cNvSpPr/>
          <p:nvPr/>
        </p:nvSpPr>
        <p:spPr>
          <a:xfrm rot="10800000">
            <a:off x="4067175" y="2420938"/>
            <a:ext cx="190500" cy="188912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5"/>
          <p:cNvSpPr/>
          <p:nvPr/>
        </p:nvSpPr>
        <p:spPr>
          <a:xfrm rot="10800000">
            <a:off x="4643438" y="2420938"/>
            <a:ext cx="190500" cy="188912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5"/>
          <p:cNvSpPr/>
          <p:nvPr/>
        </p:nvSpPr>
        <p:spPr>
          <a:xfrm rot="10800000">
            <a:off x="1042988" y="3789363"/>
            <a:ext cx="190500" cy="188912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5"/>
          <p:cNvSpPr/>
          <p:nvPr/>
        </p:nvSpPr>
        <p:spPr>
          <a:xfrm rot="10800000">
            <a:off x="1547813" y="3789363"/>
            <a:ext cx="188912" cy="188912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5"/>
          <p:cNvSpPr/>
          <p:nvPr/>
        </p:nvSpPr>
        <p:spPr>
          <a:xfrm rot="10800000">
            <a:off x="2124075" y="3789363"/>
            <a:ext cx="188913" cy="188912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5"/>
          <p:cNvSpPr/>
          <p:nvPr/>
        </p:nvSpPr>
        <p:spPr>
          <a:xfrm rot="10800000">
            <a:off x="3492500" y="3789363"/>
            <a:ext cx="188913" cy="188912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5"/>
          <p:cNvSpPr/>
          <p:nvPr/>
        </p:nvSpPr>
        <p:spPr>
          <a:xfrm rot="10800000">
            <a:off x="7740650" y="2349500"/>
            <a:ext cx="188913" cy="188913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15"/>
          <p:cNvSpPr/>
          <p:nvPr/>
        </p:nvSpPr>
        <p:spPr>
          <a:xfrm rot="10800000">
            <a:off x="7092950" y="2349500"/>
            <a:ext cx="188913" cy="188913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15"/>
          <p:cNvSpPr/>
          <p:nvPr/>
        </p:nvSpPr>
        <p:spPr>
          <a:xfrm rot="10800000">
            <a:off x="6443663" y="2349500"/>
            <a:ext cx="190500" cy="188913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5"/>
          <p:cNvSpPr/>
          <p:nvPr/>
        </p:nvSpPr>
        <p:spPr>
          <a:xfrm rot="10800000">
            <a:off x="4427538" y="3789363"/>
            <a:ext cx="190500" cy="188912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5"/>
          <p:cNvSpPr/>
          <p:nvPr/>
        </p:nvSpPr>
        <p:spPr>
          <a:xfrm rot="10800000">
            <a:off x="3924300" y="3789363"/>
            <a:ext cx="188913" cy="188912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5"/>
          <p:cNvSpPr/>
          <p:nvPr/>
        </p:nvSpPr>
        <p:spPr>
          <a:xfrm>
            <a:off x="611188" y="3068638"/>
            <a:ext cx="7893050" cy="1693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Noto Sans Symbols"/>
              <a:buNone/>
            </a:pPr>
            <a:r>
              <a:rPr lang="en-GB" sz="5400">
                <a:solidFill>
                  <a:schemeClr val="dk1"/>
                </a:solidFill>
                <a:latin typeface="Recursive"/>
                <a:ea typeface="Recursive"/>
                <a:cs typeface="Recursive"/>
                <a:sym typeface="Recursive"/>
              </a:rPr>
              <a:t> </a:t>
            </a:r>
            <a:r>
              <a:rPr lang="en-GB" sz="5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 a n	 	  f i t </a:t>
            </a:r>
            <a:r>
              <a:rPr lang="en-GB" sz="5400">
                <a:solidFill>
                  <a:schemeClr val="dk1"/>
                </a:solidFill>
                <a:latin typeface="Recursive"/>
                <a:ea typeface="Recursive"/>
                <a:cs typeface="Recursive"/>
                <a:sym typeface="Recursive"/>
              </a:rPr>
              <a:t>	</a:t>
            </a:r>
            <a:br>
              <a:rPr lang="en-GB" sz="5400">
                <a:solidFill>
                  <a:schemeClr val="dk1"/>
                </a:solidFill>
                <a:latin typeface="Recursive"/>
                <a:ea typeface="Recursive"/>
                <a:cs typeface="Recursive"/>
                <a:sym typeface="Recursive"/>
              </a:rPr>
            </a:b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5"/>
          <p:cNvSpPr/>
          <p:nvPr/>
        </p:nvSpPr>
        <p:spPr>
          <a:xfrm rot="10800000">
            <a:off x="827088" y="5300663"/>
            <a:ext cx="190500" cy="1905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5"/>
          <p:cNvSpPr/>
          <p:nvPr/>
        </p:nvSpPr>
        <p:spPr>
          <a:xfrm rot="10800000">
            <a:off x="1908175" y="5300663"/>
            <a:ext cx="188913" cy="1905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5"/>
          <p:cNvSpPr/>
          <p:nvPr/>
        </p:nvSpPr>
        <p:spPr>
          <a:xfrm rot="10800000">
            <a:off x="2555875" y="5373688"/>
            <a:ext cx="188913" cy="188912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5"/>
          <p:cNvSpPr/>
          <p:nvPr/>
        </p:nvSpPr>
        <p:spPr>
          <a:xfrm rot="10800000">
            <a:off x="4284663" y="5300663"/>
            <a:ext cx="188912" cy="1905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15"/>
          <p:cNvSpPr/>
          <p:nvPr/>
        </p:nvSpPr>
        <p:spPr>
          <a:xfrm rot="10800000">
            <a:off x="4787900" y="5300663"/>
            <a:ext cx="190500" cy="1905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15"/>
          <p:cNvSpPr/>
          <p:nvPr/>
        </p:nvSpPr>
        <p:spPr>
          <a:xfrm rot="10800000">
            <a:off x="1331913" y="5300663"/>
            <a:ext cx="188912" cy="1905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15"/>
          <p:cNvSpPr/>
          <p:nvPr/>
        </p:nvSpPr>
        <p:spPr>
          <a:xfrm rot="10800000">
            <a:off x="5940425" y="5300663"/>
            <a:ext cx="188913" cy="1905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15"/>
          <p:cNvSpPr/>
          <p:nvPr/>
        </p:nvSpPr>
        <p:spPr>
          <a:xfrm rot="10800000">
            <a:off x="5364163" y="5300663"/>
            <a:ext cx="188912" cy="1905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5"/>
          <p:cNvSpPr txBox="1"/>
          <p:nvPr>
            <p:ph type="title"/>
          </p:nvPr>
        </p:nvSpPr>
        <p:spPr>
          <a:xfrm>
            <a:off x="179388" y="277813"/>
            <a:ext cx="871378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>
                <a:latin typeface="Short Stack"/>
                <a:ea typeface="Short Stack"/>
                <a:cs typeface="Short Stack"/>
                <a:sym typeface="Short Stack"/>
              </a:rPr>
              <a:t>Phoneme buttons &amp; robot arms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94" name="Google Shape;194;p15"/>
          <p:cNvSpPr/>
          <p:nvPr/>
        </p:nvSpPr>
        <p:spPr>
          <a:xfrm rot="10800000">
            <a:off x="468313" y="6165850"/>
            <a:ext cx="188912" cy="188913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5"/>
          <p:cNvSpPr txBox="1"/>
          <p:nvPr/>
        </p:nvSpPr>
        <p:spPr>
          <a:xfrm>
            <a:off x="900113" y="6092825"/>
            <a:ext cx="6119812" cy="461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= One grapheme for one phoneme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6"/>
          <p:cNvSpPr txBox="1"/>
          <p:nvPr>
            <p:ph idx="1" type="body"/>
          </p:nvPr>
        </p:nvSpPr>
        <p:spPr>
          <a:xfrm>
            <a:off x="468313" y="404813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 sz="3200">
                <a:latin typeface="Short Stack"/>
                <a:ea typeface="Short Stack"/>
                <a:cs typeface="Short Stack"/>
                <a:sym typeface="Short Stack"/>
              </a:rPr>
              <a:t>ch i ll 		   f or t 	     	d u ck</a:t>
            </a:r>
            <a:br>
              <a:rPr lang="en-GB" sz="3200">
                <a:latin typeface="Short Stack"/>
                <a:ea typeface="Short Stack"/>
                <a:cs typeface="Short Stack"/>
                <a:sym typeface="Short Stack"/>
              </a:rPr>
            </a:br>
            <a:endParaRPr sz="32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/>
              <a:t> </a:t>
            </a:r>
            <a:r>
              <a:rPr lang="en-GB" sz="3700">
                <a:latin typeface="Short Stack"/>
                <a:ea typeface="Short Stack"/>
                <a:cs typeface="Short Stack"/>
                <a:sym typeface="Short Stack"/>
              </a:rPr>
              <a:t>th a t		  w ai t		  sh e d 															</a:t>
            </a:r>
            <a:endParaRPr sz="37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 sz="3700">
                <a:latin typeface="Short Stack"/>
                <a:ea typeface="Short Stack"/>
                <a:cs typeface="Short Stack"/>
                <a:sym typeface="Short Stack"/>
              </a:rPr>
              <a:t>b ear d		s t r o ng	ch ur ch</a:t>
            </a:r>
            <a:endParaRPr sz="37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01" name="Google Shape;201;p16"/>
          <p:cNvSpPr/>
          <p:nvPr/>
        </p:nvSpPr>
        <p:spPr>
          <a:xfrm rot="10800000">
            <a:off x="1116013" y="981075"/>
            <a:ext cx="188912" cy="188913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16"/>
          <p:cNvSpPr/>
          <p:nvPr/>
        </p:nvSpPr>
        <p:spPr>
          <a:xfrm rot="10800000">
            <a:off x="1331913" y="3213100"/>
            <a:ext cx="188912" cy="188913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6"/>
          <p:cNvSpPr/>
          <p:nvPr/>
        </p:nvSpPr>
        <p:spPr>
          <a:xfrm rot="10800000">
            <a:off x="1692275" y="3213100"/>
            <a:ext cx="188913" cy="188913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16"/>
          <p:cNvSpPr/>
          <p:nvPr/>
        </p:nvSpPr>
        <p:spPr>
          <a:xfrm rot="10800000">
            <a:off x="3276600" y="981075"/>
            <a:ext cx="188913" cy="188913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6"/>
          <p:cNvSpPr/>
          <p:nvPr/>
        </p:nvSpPr>
        <p:spPr>
          <a:xfrm rot="10800000">
            <a:off x="7164388" y="3213100"/>
            <a:ext cx="188912" cy="188913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6"/>
          <p:cNvSpPr/>
          <p:nvPr/>
        </p:nvSpPr>
        <p:spPr>
          <a:xfrm rot="10800000">
            <a:off x="6804025" y="3213100"/>
            <a:ext cx="190500" cy="188913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6"/>
          <p:cNvSpPr/>
          <p:nvPr/>
        </p:nvSpPr>
        <p:spPr>
          <a:xfrm rot="10800000">
            <a:off x="4356100" y="3213100"/>
            <a:ext cx="188913" cy="188913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16"/>
          <p:cNvSpPr/>
          <p:nvPr/>
        </p:nvSpPr>
        <p:spPr>
          <a:xfrm rot="10800000">
            <a:off x="3348038" y="3213100"/>
            <a:ext cx="188912" cy="188913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6"/>
          <p:cNvSpPr/>
          <p:nvPr/>
        </p:nvSpPr>
        <p:spPr>
          <a:xfrm rot="10800000">
            <a:off x="6516688" y="981075"/>
            <a:ext cx="188912" cy="188913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6"/>
          <p:cNvSpPr/>
          <p:nvPr/>
        </p:nvSpPr>
        <p:spPr>
          <a:xfrm rot="10800000">
            <a:off x="6084888" y="981075"/>
            <a:ext cx="188912" cy="188913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16"/>
          <p:cNvSpPr/>
          <p:nvPr/>
        </p:nvSpPr>
        <p:spPr>
          <a:xfrm rot="10800000">
            <a:off x="4211638" y="981075"/>
            <a:ext cx="190500" cy="188913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16"/>
          <p:cNvSpPr/>
          <p:nvPr/>
        </p:nvSpPr>
        <p:spPr>
          <a:xfrm rot="10800000">
            <a:off x="539750" y="4724400"/>
            <a:ext cx="188913" cy="1905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6"/>
          <p:cNvSpPr/>
          <p:nvPr/>
        </p:nvSpPr>
        <p:spPr>
          <a:xfrm rot="10800000">
            <a:off x="4224338" y="4724400"/>
            <a:ext cx="190500" cy="1905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6"/>
          <p:cNvSpPr/>
          <p:nvPr/>
        </p:nvSpPr>
        <p:spPr>
          <a:xfrm rot="10800000">
            <a:off x="3787775" y="4724400"/>
            <a:ext cx="190500" cy="1905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6"/>
          <p:cNvSpPr/>
          <p:nvPr/>
        </p:nvSpPr>
        <p:spPr>
          <a:xfrm rot="10800000">
            <a:off x="3276600" y="4724400"/>
            <a:ext cx="188913" cy="1905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6"/>
          <p:cNvSpPr/>
          <p:nvPr/>
        </p:nvSpPr>
        <p:spPr>
          <a:xfrm rot="10800000">
            <a:off x="2139950" y="4724400"/>
            <a:ext cx="190500" cy="1905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6"/>
          <p:cNvSpPr/>
          <p:nvPr/>
        </p:nvSpPr>
        <p:spPr>
          <a:xfrm rot="10800000">
            <a:off x="4660813" y="4724400"/>
            <a:ext cx="189000" cy="1905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BA974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8" name="Google Shape;218;p16"/>
          <p:cNvCxnSpPr/>
          <p:nvPr/>
        </p:nvCxnSpPr>
        <p:spPr>
          <a:xfrm>
            <a:off x="468313" y="1052513"/>
            <a:ext cx="503237" cy="0"/>
          </a:xfrm>
          <a:prstGeom prst="straightConnector1">
            <a:avLst/>
          </a:prstGeom>
          <a:solidFill>
            <a:schemeClr val="accent1"/>
          </a:solidFill>
          <a:ln cap="flat" cmpd="sng" w="57150">
            <a:solidFill>
              <a:srgbClr val="D08B0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9" name="Google Shape;219;p16"/>
          <p:cNvCxnSpPr/>
          <p:nvPr/>
        </p:nvCxnSpPr>
        <p:spPr>
          <a:xfrm>
            <a:off x="1403350" y="1052513"/>
            <a:ext cx="504825" cy="0"/>
          </a:xfrm>
          <a:prstGeom prst="straightConnector1">
            <a:avLst/>
          </a:prstGeom>
          <a:solidFill>
            <a:schemeClr val="accent1"/>
          </a:solidFill>
          <a:ln cap="flat" cmpd="sng" w="57150">
            <a:solidFill>
              <a:srgbClr val="D08B0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0" name="Google Shape;220;p16"/>
          <p:cNvCxnSpPr/>
          <p:nvPr/>
        </p:nvCxnSpPr>
        <p:spPr>
          <a:xfrm>
            <a:off x="3563938" y="1052513"/>
            <a:ext cx="503237" cy="0"/>
          </a:xfrm>
          <a:prstGeom prst="straightConnector1">
            <a:avLst/>
          </a:prstGeom>
          <a:solidFill>
            <a:schemeClr val="accent1"/>
          </a:solidFill>
          <a:ln cap="flat" cmpd="sng" w="57150">
            <a:solidFill>
              <a:srgbClr val="D08B0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1" name="Google Shape;221;p16"/>
          <p:cNvCxnSpPr/>
          <p:nvPr/>
        </p:nvCxnSpPr>
        <p:spPr>
          <a:xfrm>
            <a:off x="6875463" y="1125538"/>
            <a:ext cx="504825" cy="0"/>
          </a:xfrm>
          <a:prstGeom prst="straightConnector1">
            <a:avLst/>
          </a:prstGeom>
          <a:solidFill>
            <a:schemeClr val="accent1"/>
          </a:solidFill>
          <a:ln cap="flat" cmpd="sng" w="57150">
            <a:solidFill>
              <a:srgbClr val="D08B0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2" name="Google Shape;222;p16"/>
          <p:cNvCxnSpPr/>
          <p:nvPr/>
        </p:nvCxnSpPr>
        <p:spPr>
          <a:xfrm>
            <a:off x="3708400" y="3284538"/>
            <a:ext cx="503238" cy="0"/>
          </a:xfrm>
          <a:prstGeom prst="straightConnector1">
            <a:avLst/>
          </a:prstGeom>
          <a:solidFill>
            <a:schemeClr val="accent1"/>
          </a:solidFill>
          <a:ln cap="flat" cmpd="sng" w="57150">
            <a:solidFill>
              <a:srgbClr val="D08B0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3" name="Google Shape;223;p16"/>
          <p:cNvCxnSpPr/>
          <p:nvPr/>
        </p:nvCxnSpPr>
        <p:spPr>
          <a:xfrm>
            <a:off x="6156325" y="3284538"/>
            <a:ext cx="503238" cy="0"/>
          </a:xfrm>
          <a:prstGeom prst="straightConnector1">
            <a:avLst/>
          </a:prstGeom>
          <a:solidFill>
            <a:schemeClr val="accent1"/>
          </a:solidFill>
          <a:ln cap="flat" cmpd="sng" w="57150">
            <a:solidFill>
              <a:srgbClr val="D08B0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4" name="Google Shape;224;p16"/>
          <p:cNvCxnSpPr/>
          <p:nvPr/>
        </p:nvCxnSpPr>
        <p:spPr>
          <a:xfrm>
            <a:off x="684213" y="3357563"/>
            <a:ext cx="503237" cy="0"/>
          </a:xfrm>
          <a:prstGeom prst="straightConnector1">
            <a:avLst/>
          </a:prstGeom>
          <a:solidFill>
            <a:schemeClr val="accent1"/>
          </a:solidFill>
          <a:ln cap="flat" cmpd="sng" w="57150">
            <a:solidFill>
              <a:srgbClr val="D08B0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5" name="Google Shape;225;p16"/>
          <p:cNvCxnSpPr/>
          <p:nvPr/>
        </p:nvCxnSpPr>
        <p:spPr>
          <a:xfrm>
            <a:off x="1200150" y="4868863"/>
            <a:ext cx="647700" cy="0"/>
          </a:xfrm>
          <a:prstGeom prst="straightConnector1">
            <a:avLst/>
          </a:prstGeom>
          <a:solidFill>
            <a:schemeClr val="accent1"/>
          </a:solidFill>
          <a:ln cap="flat" cmpd="sng" w="57150">
            <a:solidFill>
              <a:srgbClr val="D08B0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6" name="Google Shape;226;p16"/>
          <p:cNvCxnSpPr/>
          <p:nvPr/>
        </p:nvCxnSpPr>
        <p:spPr>
          <a:xfrm>
            <a:off x="5097463" y="4868863"/>
            <a:ext cx="503100" cy="0"/>
          </a:xfrm>
          <a:prstGeom prst="straightConnector1">
            <a:avLst/>
          </a:prstGeom>
          <a:solidFill>
            <a:schemeClr val="accent1"/>
          </a:solidFill>
          <a:ln cap="flat" cmpd="sng" w="57150">
            <a:solidFill>
              <a:srgbClr val="D08B0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7" name="Google Shape;227;p16"/>
          <p:cNvCxnSpPr/>
          <p:nvPr/>
        </p:nvCxnSpPr>
        <p:spPr>
          <a:xfrm>
            <a:off x="6164263" y="4797425"/>
            <a:ext cx="504900" cy="0"/>
          </a:xfrm>
          <a:prstGeom prst="straightConnector1">
            <a:avLst/>
          </a:prstGeom>
          <a:solidFill>
            <a:schemeClr val="accent1"/>
          </a:solidFill>
          <a:ln cap="flat" cmpd="sng" w="57150">
            <a:solidFill>
              <a:srgbClr val="D08B0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8" name="Google Shape;228;p16"/>
          <p:cNvCxnSpPr/>
          <p:nvPr/>
        </p:nvCxnSpPr>
        <p:spPr>
          <a:xfrm>
            <a:off x="6888163" y="4797425"/>
            <a:ext cx="504900" cy="0"/>
          </a:xfrm>
          <a:prstGeom prst="straightConnector1">
            <a:avLst/>
          </a:prstGeom>
          <a:solidFill>
            <a:schemeClr val="accent1"/>
          </a:solidFill>
          <a:ln cap="flat" cmpd="sng" w="57150">
            <a:solidFill>
              <a:srgbClr val="D08B0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9" name="Google Shape;229;p16"/>
          <p:cNvCxnSpPr/>
          <p:nvPr/>
        </p:nvCxnSpPr>
        <p:spPr>
          <a:xfrm>
            <a:off x="7613650" y="4797425"/>
            <a:ext cx="503100" cy="0"/>
          </a:xfrm>
          <a:prstGeom prst="straightConnector1">
            <a:avLst/>
          </a:prstGeom>
          <a:solidFill>
            <a:schemeClr val="accent1"/>
          </a:solidFill>
          <a:ln cap="flat" cmpd="sng" w="57150">
            <a:solidFill>
              <a:srgbClr val="D08B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0" name="Google Shape;230;p16"/>
          <p:cNvSpPr txBox="1"/>
          <p:nvPr/>
        </p:nvSpPr>
        <p:spPr>
          <a:xfrm>
            <a:off x="900113" y="6092825"/>
            <a:ext cx="7127875" cy="461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= Two/ three graphemes for one phoneme</a:t>
            </a:r>
            <a:endParaRPr/>
          </a:p>
        </p:txBody>
      </p:sp>
      <p:cxnSp>
        <p:nvCxnSpPr>
          <p:cNvPr id="231" name="Google Shape;231;p16"/>
          <p:cNvCxnSpPr/>
          <p:nvPr/>
        </p:nvCxnSpPr>
        <p:spPr>
          <a:xfrm>
            <a:off x="250825" y="6308725"/>
            <a:ext cx="649288" cy="0"/>
          </a:xfrm>
          <a:prstGeom prst="straightConnector1">
            <a:avLst/>
          </a:prstGeom>
          <a:solidFill>
            <a:schemeClr val="accent1"/>
          </a:solidFill>
          <a:ln cap="flat" cmpd="sng" w="57150">
            <a:solidFill>
              <a:srgbClr val="D08B0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7"/>
          <p:cNvSpPr txBox="1"/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Short Stack"/>
                <a:ea typeface="Short Stack"/>
                <a:cs typeface="Short Stack"/>
                <a:sym typeface="Short Stack"/>
              </a:rPr>
              <a:t>Phoneme frames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graphicFrame>
        <p:nvGraphicFramePr>
          <p:cNvPr id="237" name="Google Shape;237;p17"/>
          <p:cNvGraphicFramePr/>
          <p:nvPr/>
        </p:nvGraphicFramePr>
        <p:xfrm>
          <a:off x="1116013" y="1412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{3451463F-C90F-4F2D-9190-5240C1932B04}</a:tableStyleId>
              </a:tblPr>
              <a:tblGrid>
                <a:gridCol w="1764100"/>
                <a:gridCol w="1764100"/>
                <a:gridCol w="1764100"/>
                <a:gridCol w="1764100"/>
              </a:tblGrid>
              <a:tr h="52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u="none" cap="none" strike="noStrik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c</a:t>
                      </a:r>
                      <a:endParaRPr sz="11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u="none" cap="none" strike="noStrik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a</a:t>
                      </a:r>
                      <a:endParaRPr sz="11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u="none" cap="none" strike="noStrik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t</a:t>
                      </a:r>
                      <a:endParaRPr sz="11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0000">
                <a:tc gridSpan="4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52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u="none" cap="none" strike="noStrik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sh</a:t>
                      </a:r>
                      <a:endParaRPr sz="11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u="none" cap="none" strike="noStrik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i</a:t>
                      </a:r>
                      <a:endParaRPr sz="11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u="none" cap="none" strike="noStrik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p</a:t>
                      </a:r>
                      <a:endParaRPr sz="11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0000">
                <a:tc gridSpan="4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52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u="none" cap="none" strike="noStrik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th</a:t>
                      </a:r>
                      <a:endParaRPr sz="11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u="none" cap="none" strike="noStrik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i</a:t>
                      </a:r>
                      <a:endParaRPr sz="11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u="none" cap="none" strike="noStrik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ck</a:t>
                      </a:r>
                      <a:endParaRPr sz="11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u="none" cap="none" strike="noStrik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er</a:t>
                      </a:r>
                      <a:endParaRPr sz="11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0000">
                <a:tc gridSpan="4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52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u="none" cap="none" strike="noStrik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f</a:t>
                      </a:r>
                      <a:endParaRPr sz="11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u="none" cap="none" strike="noStrik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r</a:t>
                      </a:r>
                      <a:endParaRPr sz="11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u="none" cap="none" strike="noStrik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o</a:t>
                      </a:r>
                      <a:endParaRPr sz="11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u="none" cap="none" strike="noStrik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g</a:t>
                      </a:r>
                      <a:endParaRPr sz="11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0000">
                <a:tc gridSpan="4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  <a:tr h="52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u="none" cap="none" strike="noStrik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t</a:t>
                      </a:r>
                      <a:endParaRPr sz="11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u="none" cap="none" strike="noStrik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r</a:t>
                      </a:r>
                      <a:endParaRPr sz="11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400" u="none" cap="none" strike="noStrike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ee</a:t>
                      </a:r>
                      <a:endParaRPr sz="11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 u="none" cap="none" strike="noStrike"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38" name="Google Shape;238;p17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8"/>
          <p:cNvSpPr txBox="1"/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Short Stack"/>
                <a:ea typeface="Short Stack"/>
                <a:cs typeface="Short Stack"/>
                <a:sym typeface="Short Stack"/>
              </a:rPr>
              <a:t>Have a go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44" name="Google Shape;244;p18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2750" lvl="0" marL="342900" rtl="0" algn="l">
              <a:spcBef>
                <a:spcPts val="0"/>
              </a:spcBef>
              <a:spcAft>
                <a:spcPts val="0"/>
              </a:spcAft>
              <a:buSzPts val="3020"/>
              <a:buFont typeface="Short Stack"/>
              <a:buChar char="●"/>
            </a:pPr>
            <a:r>
              <a:rPr lang="en-GB" sz="2900">
                <a:latin typeface="Short Stack"/>
                <a:ea typeface="Short Stack"/>
                <a:cs typeface="Short Stack"/>
                <a:sym typeface="Short Stack"/>
              </a:rPr>
              <a:t>Put these words into a phoneme frame:</a:t>
            </a:r>
            <a:endParaRPr sz="2900">
              <a:latin typeface="Short Stack"/>
              <a:ea typeface="Short Stack"/>
              <a:cs typeface="Short Stack"/>
              <a:sym typeface="Short Stack"/>
            </a:endParaRPr>
          </a:p>
          <a:p>
            <a:pPr indent="-355599" lvl="1" marL="742950" rtl="0" algn="l">
              <a:spcBef>
                <a:spcPts val="560"/>
              </a:spcBef>
              <a:spcAft>
                <a:spcPts val="0"/>
              </a:spcAft>
              <a:buSzPts val="2780"/>
              <a:buFont typeface="Short Stack"/>
              <a:buChar char="○"/>
            </a:pPr>
            <a:r>
              <a:rPr lang="en-GB" sz="2500">
                <a:latin typeface="Short Stack"/>
                <a:ea typeface="Short Stack"/>
                <a:cs typeface="Short Stack"/>
                <a:sym typeface="Short Stack"/>
              </a:rPr>
              <a:t>Shark</a:t>
            </a:r>
            <a:endParaRPr sz="2500">
              <a:latin typeface="Short Stack"/>
              <a:ea typeface="Short Stack"/>
              <a:cs typeface="Short Stack"/>
              <a:sym typeface="Short Stack"/>
            </a:endParaRPr>
          </a:p>
          <a:p>
            <a:pPr indent="-355599" lvl="1" marL="742950" rtl="0" algn="l">
              <a:spcBef>
                <a:spcPts val="560"/>
              </a:spcBef>
              <a:spcAft>
                <a:spcPts val="0"/>
              </a:spcAft>
              <a:buSzPts val="2780"/>
              <a:buFont typeface="Short Stack"/>
              <a:buChar char="○"/>
            </a:pPr>
            <a:r>
              <a:rPr lang="en-GB" sz="2500">
                <a:latin typeface="Short Stack"/>
                <a:ea typeface="Short Stack"/>
                <a:cs typeface="Short Stack"/>
                <a:sym typeface="Short Stack"/>
              </a:rPr>
              <a:t>Paint</a:t>
            </a:r>
            <a:endParaRPr sz="2500">
              <a:latin typeface="Short Stack"/>
              <a:ea typeface="Short Stack"/>
              <a:cs typeface="Short Stack"/>
              <a:sym typeface="Short Stack"/>
            </a:endParaRPr>
          </a:p>
          <a:p>
            <a:pPr indent="-355599" lvl="1" marL="742950" rtl="0" algn="l">
              <a:spcBef>
                <a:spcPts val="560"/>
              </a:spcBef>
              <a:spcAft>
                <a:spcPts val="0"/>
              </a:spcAft>
              <a:buSzPts val="2780"/>
              <a:buFont typeface="Short Stack"/>
              <a:buChar char="○"/>
            </a:pPr>
            <a:r>
              <a:rPr lang="en-GB" sz="2500">
                <a:latin typeface="Short Stack"/>
                <a:ea typeface="Short Stack"/>
                <a:cs typeface="Short Stack"/>
                <a:sym typeface="Short Stack"/>
              </a:rPr>
              <a:t>Helper</a:t>
            </a:r>
            <a:endParaRPr sz="2500">
              <a:latin typeface="Short Stack"/>
              <a:ea typeface="Short Stack"/>
              <a:cs typeface="Short Stack"/>
              <a:sym typeface="Short Stack"/>
            </a:endParaRPr>
          </a:p>
          <a:p>
            <a:pPr indent="-355599" lvl="1" marL="742950" rtl="0" algn="l">
              <a:spcBef>
                <a:spcPts val="560"/>
              </a:spcBef>
              <a:spcAft>
                <a:spcPts val="0"/>
              </a:spcAft>
              <a:buSzPts val="2780"/>
              <a:buFont typeface="Short Stack"/>
              <a:buChar char="○"/>
            </a:pPr>
            <a:r>
              <a:rPr lang="en-GB" sz="2500">
                <a:latin typeface="Short Stack"/>
                <a:ea typeface="Short Stack"/>
                <a:cs typeface="Short Stack"/>
                <a:sym typeface="Short Stack"/>
              </a:rPr>
              <a:t>Shrink</a:t>
            </a:r>
            <a:endParaRPr sz="2500">
              <a:latin typeface="Short Stack"/>
              <a:ea typeface="Short Stack"/>
              <a:cs typeface="Short Stack"/>
              <a:sym typeface="Short Stack"/>
            </a:endParaRPr>
          </a:p>
          <a:p>
            <a:pPr indent="-355599" lvl="1" marL="742950" rtl="0" algn="l">
              <a:spcBef>
                <a:spcPts val="560"/>
              </a:spcBef>
              <a:spcAft>
                <a:spcPts val="0"/>
              </a:spcAft>
              <a:buSzPts val="2780"/>
              <a:buFont typeface="Short Stack"/>
              <a:buChar char="○"/>
            </a:pPr>
            <a:r>
              <a:rPr lang="en-GB" sz="2500">
                <a:latin typeface="Short Stack"/>
                <a:ea typeface="Short Stack"/>
                <a:cs typeface="Short Stack"/>
                <a:sym typeface="Short Stack"/>
              </a:rPr>
              <a:t>Speech</a:t>
            </a:r>
            <a:endParaRPr sz="2500">
              <a:latin typeface="Short Stack"/>
              <a:ea typeface="Short Stack"/>
              <a:cs typeface="Short Stack"/>
              <a:sym typeface="Short Stack"/>
            </a:endParaRPr>
          </a:p>
          <a:p>
            <a:pPr indent="-355599" lvl="1" marL="742950" rtl="0" algn="l">
              <a:spcBef>
                <a:spcPts val="560"/>
              </a:spcBef>
              <a:spcAft>
                <a:spcPts val="0"/>
              </a:spcAft>
              <a:buSzPts val="2780"/>
              <a:buFont typeface="Short Stack"/>
              <a:buChar char="○"/>
            </a:pPr>
            <a:r>
              <a:rPr lang="en-GB" sz="2500">
                <a:latin typeface="Short Stack"/>
                <a:ea typeface="Short Stack"/>
                <a:cs typeface="Short Stack"/>
                <a:sym typeface="Short Stack"/>
              </a:rPr>
              <a:t>Pie</a:t>
            </a:r>
            <a:endParaRPr sz="2500"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1" marL="457200" rtl="0" algn="l">
              <a:spcBef>
                <a:spcPts val="560"/>
              </a:spcBef>
              <a:spcAft>
                <a:spcPts val="0"/>
              </a:spcAft>
              <a:buSzPts val="1680"/>
              <a:buNone/>
            </a:pPr>
            <a:r>
              <a:rPr lang="en-GB" sz="2500">
                <a:latin typeface="Short Stack"/>
                <a:ea typeface="Short Stack"/>
                <a:cs typeface="Short Stack"/>
                <a:sym typeface="Short Stack"/>
              </a:rPr>
              <a:t> </a:t>
            </a:r>
            <a:endParaRPr sz="25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45" name="Google Shape;245;p18"/>
          <p:cNvSpPr txBox="1"/>
          <p:nvPr>
            <p:ph idx="11" type="ftr"/>
          </p:nvPr>
        </p:nvSpPr>
        <p:spPr>
          <a:xfrm>
            <a:off x="2771775" y="6248400"/>
            <a:ext cx="36004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Phonics Workshop</a:t>
            </a:r>
            <a:endParaRPr/>
          </a:p>
        </p:txBody>
      </p:sp>
      <p:sp>
        <p:nvSpPr>
          <p:cNvPr id="246" name="Google Shape;246;p18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9"/>
          <p:cNvSpPr txBox="1"/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u="sng">
                <a:latin typeface="Short Stack"/>
                <a:ea typeface="Short Stack"/>
                <a:cs typeface="Short Stack"/>
                <a:sym typeface="Short Stack"/>
              </a:rPr>
              <a:t>High frequency and tricky words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52" name="Google Shape;252;p19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920"/>
              <a:buFont typeface="Quattrocento Sans"/>
              <a:buNone/>
            </a:pPr>
            <a:r>
              <a:rPr lang="en-GB" sz="2200">
                <a:latin typeface="Short Stack"/>
                <a:ea typeface="Short Stack"/>
                <a:cs typeface="Short Stack"/>
                <a:sym typeface="Short Stack"/>
              </a:rPr>
              <a:t>Alongside the teaching of phonics “tricky” high frequency words are not segmented but taught as whole words, recognised on sight.   </a:t>
            </a:r>
            <a:endParaRPr sz="22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1920"/>
              <a:buFont typeface="Quattrocento Sans"/>
              <a:buNone/>
            </a:pPr>
            <a:r>
              <a:t/>
            </a:r>
            <a:endParaRPr sz="22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1920"/>
              <a:buFont typeface="Quattrocento Sans"/>
              <a:buNone/>
            </a:pPr>
            <a:r>
              <a:rPr lang="en-GB" sz="2200">
                <a:solidFill>
                  <a:srgbClr val="FF0000"/>
                </a:solidFill>
                <a:latin typeface="Short Stack"/>
                <a:ea typeface="Short Stack"/>
                <a:cs typeface="Short Stack"/>
                <a:sym typeface="Short Stack"/>
              </a:rPr>
              <a:t>Eg: was, you, her, they, are, all, the, little, said, there, when, what, have, like</a:t>
            </a:r>
            <a:endParaRPr sz="22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53" name="Google Shape;253;p19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54" name="Google Shape;254;p19"/>
          <p:cNvSpPr txBox="1"/>
          <p:nvPr>
            <p:ph idx="11" type="ftr"/>
          </p:nvPr>
        </p:nvSpPr>
        <p:spPr>
          <a:xfrm>
            <a:off x="2771775" y="6248400"/>
            <a:ext cx="36004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Phonics Workshop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"/>
          <p:cNvSpPr txBox="1"/>
          <p:nvPr/>
        </p:nvSpPr>
        <p:spPr>
          <a:xfrm>
            <a:off x="250825" y="1557338"/>
            <a:ext cx="8642400" cy="45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hort Stack"/>
              <a:buChar char="⮚"/>
            </a:pPr>
            <a:r>
              <a:rPr lang="en-GB" sz="32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Why phonics?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hort Stack"/>
              <a:buChar char="⮚"/>
            </a:pPr>
            <a:r>
              <a:rPr lang="en-GB" sz="32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‘Letters and Sounds’ and how it is taught within school.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hort Stack"/>
              <a:buChar char="⮚"/>
            </a:pPr>
            <a:r>
              <a:rPr lang="en-GB" sz="32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Pronunciation of sounds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hort Stack"/>
              <a:buChar char="⮚"/>
            </a:pPr>
            <a:r>
              <a:rPr lang="en-GB" sz="32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Government Phonics Screening Check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hort Stack"/>
              <a:buChar char="⮚"/>
            </a:pPr>
            <a:r>
              <a:rPr lang="en-GB" sz="32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Practical ideas for helping your child with phonics at home.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71" name="Google Shape;71;p2"/>
          <p:cNvSpPr txBox="1"/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latin typeface="Short Stack"/>
                <a:ea typeface="Short Stack"/>
                <a:cs typeface="Short Stack"/>
                <a:sym typeface="Short Stack"/>
              </a:rPr>
              <a:t>Overview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" name="Google Shape;72;p2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4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0"/>
          <p:cNvSpPr txBox="1"/>
          <p:nvPr>
            <p:ph type="title"/>
          </p:nvPr>
        </p:nvSpPr>
        <p:spPr>
          <a:xfrm>
            <a:off x="179388" y="260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latin typeface="Short Stack"/>
                <a:ea typeface="Short Stack"/>
                <a:cs typeface="Short Stack"/>
                <a:sym typeface="Short Stack"/>
              </a:rPr>
              <a:t>Pronunciation of sounds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60" name="Google Shape;260;p20"/>
          <p:cNvSpPr txBox="1"/>
          <p:nvPr/>
        </p:nvSpPr>
        <p:spPr>
          <a:xfrm>
            <a:off x="611188" y="1412875"/>
            <a:ext cx="7129462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20"/>
          <p:cNvSpPr txBox="1"/>
          <p:nvPr/>
        </p:nvSpPr>
        <p:spPr>
          <a:xfrm>
            <a:off x="539750" y="1412875"/>
            <a:ext cx="8208900" cy="31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Careful pronunciation of sounds is very important to ensure we are good language models to children.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Sounds should be pronounced softly and in a clipped, short manner. Not with a ‘u’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62" name="Google Shape;262;p20"/>
          <p:cNvSpPr txBox="1"/>
          <p:nvPr/>
        </p:nvSpPr>
        <p:spPr>
          <a:xfrm>
            <a:off x="474663" y="4873625"/>
            <a:ext cx="79215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Otherwise: Spelling</a:t>
            </a:r>
            <a:r>
              <a:rPr lang="en-GB" sz="2800">
                <a:solidFill>
                  <a:srgbClr val="FF0000"/>
                </a:solidFill>
                <a:latin typeface="Short Stack"/>
                <a:ea typeface="Short Stack"/>
                <a:cs typeface="Short Stack"/>
                <a:sym typeface="Short Stack"/>
              </a:rPr>
              <a:t> Cat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FF0000"/>
                </a:solidFill>
                <a:latin typeface="Short Stack"/>
                <a:ea typeface="Short Stack"/>
                <a:cs typeface="Short Stack"/>
                <a:sym typeface="Short Stack"/>
              </a:rPr>
              <a:t>e.g. Cu- a -tu</a:t>
            </a:r>
            <a:endParaRPr sz="2800">
              <a:solidFill>
                <a:srgbClr val="FF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63" name="Google Shape;263;p20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1"/>
          <p:cNvSpPr txBox="1"/>
          <p:nvPr>
            <p:ph type="title"/>
          </p:nvPr>
        </p:nvSpPr>
        <p:spPr>
          <a:xfrm>
            <a:off x="179388" y="260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latin typeface="Short Stack"/>
                <a:ea typeface="Short Stack"/>
                <a:cs typeface="Short Stack"/>
                <a:sym typeface="Short Stack"/>
              </a:rPr>
              <a:t>Sounds/ phonemes/ names?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69" name="Google Shape;269;p21"/>
          <p:cNvSpPr txBox="1"/>
          <p:nvPr/>
        </p:nvSpPr>
        <p:spPr>
          <a:xfrm>
            <a:off x="611188" y="1412875"/>
            <a:ext cx="7129462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21"/>
          <p:cNvSpPr txBox="1"/>
          <p:nvPr/>
        </p:nvSpPr>
        <p:spPr>
          <a:xfrm>
            <a:off x="539750" y="1412875"/>
            <a:ext cx="82089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Teach letter names for initial letter of their name and as we need them.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Not for decoding/ blending/ segmenting.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71" name="Google Shape;271;p21"/>
          <p:cNvSpPr txBox="1"/>
          <p:nvPr/>
        </p:nvSpPr>
        <p:spPr>
          <a:xfrm>
            <a:off x="468313" y="3789363"/>
            <a:ext cx="79215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Otherwise: Spelling</a:t>
            </a:r>
            <a:r>
              <a:rPr lang="en-GB" sz="2800">
                <a:solidFill>
                  <a:srgbClr val="FF0000"/>
                </a:solidFill>
                <a:latin typeface="Short Stack"/>
                <a:ea typeface="Short Stack"/>
                <a:cs typeface="Short Stack"/>
                <a:sym typeface="Short Stack"/>
              </a:rPr>
              <a:t> Cat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FF0000"/>
                </a:solidFill>
                <a:latin typeface="Short Stack"/>
                <a:ea typeface="Short Stack"/>
                <a:cs typeface="Short Stack"/>
                <a:sym typeface="Short Stack"/>
              </a:rPr>
              <a:t>e.g. See-ai-tee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72" name="Google Shape;272;p21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3"/>
          <p:cNvSpPr txBox="1"/>
          <p:nvPr>
            <p:ph idx="4294967295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 sz="2400">
                <a:latin typeface="Short Stack"/>
                <a:ea typeface="Short Stack"/>
                <a:cs typeface="Short Stack"/>
                <a:sym typeface="Short Stack"/>
              </a:rPr>
              <a:t>The ability to blend and segment is essential to being a successful reader and writer. </a:t>
            </a:r>
            <a:endParaRPr sz="24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t/>
            </a:r>
            <a:endParaRPr sz="24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 sz="2400">
                <a:latin typeface="Short Stack"/>
                <a:ea typeface="Short Stack"/>
                <a:cs typeface="Short Stack"/>
                <a:sym typeface="Short Stack"/>
              </a:rPr>
              <a:t>At St John’s we put a high priority on these early skills and only move a child onto the reading scheme when we feel they are ready. </a:t>
            </a:r>
            <a:endParaRPr sz="24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78" name="Google Shape;278;p23"/>
          <p:cNvSpPr txBox="1"/>
          <p:nvPr>
            <p:ph idx="4294967295"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latin typeface="Short Stack"/>
                <a:ea typeface="Short Stack"/>
                <a:cs typeface="Short Stack"/>
                <a:sym typeface="Short Stack"/>
              </a:rPr>
              <a:t>Links to reading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4"/>
          <p:cNvSpPr txBox="1"/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latin typeface="Short Stack"/>
                <a:ea typeface="Short Stack"/>
                <a:cs typeface="Short Stack"/>
                <a:sym typeface="Short Stack"/>
              </a:rPr>
              <a:t>Useful websites for Phonics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84" name="Google Shape;284;p24"/>
          <p:cNvSpPr txBox="1"/>
          <p:nvPr/>
        </p:nvSpPr>
        <p:spPr>
          <a:xfrm>
            <a:off x="323850" y="1557338"/>
            <a:ext cx="8569200" cy="30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lang="en-GB" sz="1800" u="sng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http://www.rainbowresources.co.uk/#/letters-sounds/4549552053</a:t>
            </a:r>
            <a:r>
              <a:rPr lang="en-GB" sz="18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lang="en-GB" sz="1800" u="sng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www.bbc.co.uk/schools/ks1bitesize</a:t>
            </a:r>
            <a:r>
              <a:rPr lang="en-GB" sz="18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 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lang="en-GB" sz="1800" u="sng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www.topmarks.co.uk</a:t>
            </a:r>
            <a:r>
              <a:rPr lang="en-GB" sz="18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 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lang="en-GB" sz="1800" u="sng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http://www.kenttrustweb.org.uk/kentict/content/games/</a:t>
            </a:r>
            <a:r>
              <a:rPr lang="en-GB" sz="18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 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lang="en-GB" sz="1800" u="sng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www.ictgames.com/literacy</a:t>
            </a:r>
            <a:r>
              <a:rPr lang="en-GB" sz="18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 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lang="en-GB" sz="1800" u="sng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http://www.bbc.co.uk/schools/wordsandpictures/index.shtml</a:t>
            </a:r>
            <a:r>
              <a:rPr lang="en-GB" sz="18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 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lang="en-GB" sz="1800" u="sng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http://www.letters-and-sounds.com</a:t>
            </a:r>
            <a:r>
              <a:rPr lang="en-GB" sz="18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 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lang="en-GB" sz="1800" u="sng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www.phonicsplay.co.uk</a:t>
            </a:r>
            <a:r>
              <a:rPr lang="en-GB" sz="18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 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285" name="Google Shape;285;p24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5"/>
          <p:cNvSpPr txBox="1"/>
          <p:nvPr>
            <p:ph idx="4294967295" type="body"/>
          </p:nvPr>
        </p:nvSpPr>
        <p:spPr>
          <a:xfrm>
            <a:off x="457200" y="1341438"/>
            <a:ext cx="8229600" cy="5256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680"/>
              <a:buFont typeface="Short Stack"/>
              <a:buChar char="●"/>
            </a:pPr>
            <a:r>
              <a:rPr lang="en-GB" sz="2800">
                <a:latin typeface="Short Stack"/>
                <a:ea typeface="Short Stack"/>
                <a:cs typeface="Short Stack"/>
                <a:sym typeface="Short Stack"/>
              </a:rPr>
              <a:t>Lots of talk and discussion about things they are doing/ seen/ heard.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1680"/>
              <a:buFont typeface="Short Stack"/>
              <a:buChar char="●"/>
            </a:pPr>
            <a:r>
              <a:rPr lang="en-GB" sz="2800">
                <a:latin typeface="Short Stack"/>
                <a:ea typeface="Short Stack"/>
                <a:cs typeface="Short Stack"/>
                <a:sym typeface="Short Stack"/>
              </a:rPr>
              <a:t>Play games e.g. I spy, I hear with my little ear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1680"/>
              <a:buFont typeface="Short Stack"/>
              <a:buChar char="●"/>
            </a:pPr>
            <a:r>
              <a:rPr lang="en-GB" sz="2800">
                <a:latin typeface="Short Stack"/>
                <a:ea typeface="Short Stack"/>
                <a:cs typeface="Short Stack"/>
                <a:sym typeface="Short Stack"/>
              </a:rPr>
              <a:t>Restrict technology time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1680"/>
              <a:buFont typeface="Short Stack"/>
              <a:buChar char="●"/>
            </a:pPr>
            <a:r>
              <a:rPr lang="en-GB" sz="2800">
                <a:latin typeface="Short Stack"/>
                <a:ea typeface="Short Stack"/>
                <a:cs typeface="Short Stack"/>
                <a:sym typeface="Short Stack"/>
              </a:rPr>
              <a:t>Consistent bedtime routine, quiet time before bed – non-stimulating, quality sleep time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1680"/>
              <a:buFont typeface="Short Stack"/>
              <a:buChar char="●"/>
            </a:pPr>
            <a:r>
              <a:rPr lang="en-GB" sz="2800">
                <a:latin typeface="Short Stack"/>
                <a:ea typeface="Short Stack"/>
                <a:cs typeface="Short Stack"/>
                <a:sym typeface="Short Stack"/>
              </a:rPr>
              <a:t>Don’t pressurise them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291" name="Google Shape;291;p25"/>
          <p:cNvSpPr txBox="1"/>
          <p:nvPr>
            <p:ph idx="4294967295"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latin typeface="Short Stack"/>
                <a:ea typeface="Short Stack"/>
                <a:cs typeface="Short Stack"/>
                <a:sym typeface="Short Stack"/>
              </a:rPr>
              <a:t>Helping your child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6"/>
          <p:cNvSpPr txBox="1"/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latin typeface="Short Stack"/>
                <a:ea typeface="Short Stack"/>
                <a:cs typeface="Short Stack"/>
                <a:sym typeface="Short Stack"/>
              </a:rPr>
              <a:t>Good resources for using at home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97" name="Google Shape;297;p26"/>
          <p:cNvSpPr txBox="1"/>
          <p:nvPr/>
        </p:nvSpPr>
        <p:spPr>
          <a:xfrm>
            <a:off x="755650" y="1348000"/>
            <a:ext cx="7632600" cy="48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- </a:t>
            </a:r>
            <a:r>
              <a:rPr lang="en-GB" sz="31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Display an alphabet poster or chart in the kitchen.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1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- Magnetic letters on the fridge. 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1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- Sound mats for use when writing.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1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- A set of Flashcards of sounds for using in games. </a:t>
            </a:r>
            <a:endParaRPr sz="1300">
              <a:latin typeface="Short Stack"/>
              <a:ea typeface="Short Stack"/>
              <a:cs typeface="Short Stack"/>
              <a:sym typeface="Short Stack"/>
            </a:endParaRPr>
          </a:p>
          <a:p>
            <a:pPr indent="-27940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Short Stack"/>
              <a:buChar char="-"/>
            </a:pPr>
            <a:r>
              <a:rPr lang="en-GB" sz="31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Good quality story books and Non Fiction books. </a:t>
            </a:r>
            <a:endParaRPr sz="17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-2540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98" name="Google Shape;298;p26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"/>
          <p:cNvSpPr txBox="1"/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Short Stack"/>
                <a:ea typeface="Short Stack"/>
                <a:cs typeface="Short Stack"/>
                <a:sym typeface="Short Stack"/>
              </a:rPr>
              <a:t>What is phonics?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8" name="Google Shape;78;p3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61950" lvl="0" marL="342900" rtl="0" algn="l">
              <a:spcBef>
                <a:spcPts val="0"/>
              </a:spcBef>
              <a:spcAft>
                <a:spcPts val="0"/>
              </a:spcAft>
              <a:buSzPts val="2220"/>
              <a:buFont typeface="Short Stack"/>
              <a:buChar char="●"/>
            </a:pPr>
            <a:r>
              <a:rPr lang="en-GB" sz="2100">
                <a:latin typeface="Short Stack"/>
                <a:ea typeface="Short Stack"/>
                <a:cs typeface="Short Stack"/>
                <a:sym typeface="Short Stack"/>
              </a:rPr>
              <a:t>A method of teaching people to read and spell by correlating sounds with symbols in an alphabetic writing system.</a:t>
            </a:r>
            <a:endParaRPr sz="2100">
              <a:latin typeface="Short Stack"/>
              <a:ea typeface="Short Stack"/>
              <a:cs typeface="Short Stack"/>
              <a:sym typeface="Short Stack"/>
            </a:endParaRPr>
          </a:p>
          <a:p>
            <a:pPr indent="-361950" lvl="0" marL="342900" rtl="0" algn="l">
              <a:spcBef>
                <a:spcPts val="640"/>
              </a:spcBef>
              <a:spcAft>
                <a:spcPts val="0"/>
              </a:spcAft>
              <a:buSzPts val="2220"/>
              <a:buFont typeface="Short Stack"/>
              <a:buChar char="●"/>
            </a:pPr>
            <a:r>
              <a:rPr lang="en-GB" sz="2100">
                <a:latin typeface="Short Stack"/>
                <a:ea typeface="Short Stack"/>
                <a:cs typeface="Short Stack"/>
                <a:sym typeface="Short Stack"/>
              </a:rPr>
              <a:t>Multi-sensory – see, hear, feel, do.</a:t>
            </a:r>
            <a:endParaRPr sz="21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9" name="Google Shape;79;p3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4"/>
          <p:cNvSpPr txBox="1"/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Short Stack"/>
                <a:ea typeface="Short Stack"/>
                <a:cs typeface="Short Stack"/>
                <a:sym typeface="Short Stack"/>
              </a:rPr>
              <a:t>Why Phonics? 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5" name="Google Shape;85;p4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61950" lvl="0" marL="342900" rtl="0" algn="l">
              <a:spcBef>
                <a:spcPts val="0"/>
              </a:spcBef>
              <a:spcAft>
                <a:spcPts val="0"/>
              </a:spcAft>
              <a:buSzPts val="2220"/>
              <a:buFont typeface="Short Stack"/>
              <a:buChar char="●"/>
            </a:pPr>
            <a:r>
              <a:rPr lang="en-GB" sz="2100">
                <a:latin typeface="Short Stack"/>
                <a:ea typeface="Short Stack"/>
                <a:cs typeface="Short Stack"/>
                <a:sym typeface="Short Stack"/>
              </a:rPr>
              <a:t>Being able to read is the most important skill children will learn during their early schooling.</a:t>
            </a:r>
            <a:endParaRPr sz="2100">
              <a:latin typeface="Short Stack"/>
              <a:ea typeface="Short Stack"/>
              <a:cs typeface="Short Stack"/>
              <a:sym typeface="Short Stack"/>
            </a:endParaRPr>
          </a:p>
          <a:p>
            <a:pPr indent="-361950" lvl="0" marL="342900" rtl="0" algn="l">
              <a:spcBef>
                <a:spcPts val="640"/>
              </a:spcBef>
              <a:spcAft>
                <a:spcPts val="0"/>
              </a:spcAft>
              <a:buSzPts val="2220"/>
              <a:buFont typeface="Short Stack"/>
              <a:buChar char="●"/>
            </a:pPr>
            <a:r>
              <a:rPr lang="en-GB" sz="2100">
                <a:latin typeface="Short Stack"/>
                <a:ea typeface="Short Stack"/>
                <a:cs typeface="Short Stack"/>
                <a:sym typeface="Short Stack"/>
              </a:rPr>
              <a:t>Far-reaching implications for lifelong confidence and well-being. </a:t>
            </a:r>
            <a:endParaRPr sz="21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" name="Google Shape;86;p4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"/>
          <p:cNvSpPr/>
          <p:nvPr/>
        </p:nvSpPr>
        <p:spPr>
          <a:xfrm>
            <a:off x="490538" y="438150"/>
            <a:ext cx="8185150" cy="581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651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hort Stack"/>
              <a:buChar char="•"/>
            </a:pPr>
            <a:r>
              <a:rPr lang="en-GB" sz="26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High Quality phonic teaching secures the skill of word recognition.</a:t>
            </a:r>
            <a:endParaRPr sz="26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-1651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hort Stack"/>
              <a:buChar char="•"/>
            </a:pPr>
            <a:r>
              <a:rPr lang="en-GB" sz="26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Once mastered, enables children to read fluently and automatically. </a:t>
            </a:r>
            <a:endParaRPr sz="26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-1651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hort Stack"/>
              <a:buChar char="•"/>
            </a:pPr>
            <a:r>
              <a:rPr lang="en-GB" sz="26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Once children are fluent readers they are able to concentrate on the meaning of the text. </a:t>
            </a:r>
            <a:endParaRPr sz="26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-1651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hort Stack"/>
              <a:buChar char="•"/>
            </a:pPr>
            <a:r>
              <a:rPr lang="en-GB" sz="26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Move from learning to read to reading for pleasure and purpose. </a:t>
            </a:r>
            <a:endParaRPr sz="26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-1651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hort Stack"/>
              <a:buChar char="•"/>
            </a:pPr>
            <a:r>
              <a:rPr lang="en-GB" sz="26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Teaches skills for spelling – being a resilient speller</a:t>
            </a:r>
            <a:endParaRPr sz="800"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92" name="Google Shape;92;p5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"/>
          <p:cNvSpPr txBox="1"/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latin typeface="Short Stack"/>
                <a:ea typeface="Short Stack"/>
                <a:cs typeface="Short Stack"/>
                <a:sym typeface="Short Stack"/>
              </a:rPr>
              <a:t>English Language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8" name="Google Shape;98;p6"/>
          <p:cNvSpPr txBox="1"/>
          <p:nvPr/>
        </p:nvSpPr>
        <p:spPr>
          <a:xfrm>
            <a:off x="168501" y="1989150"/>
            <a:ext cx="8800800" cy="40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The English language is made up of: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FF0000"/>
                </a:solidFill>
                <a:latin typeface="Short Stack"/>
                <a:ea typeface="Short Stack"/>
                <a:cs typeface="Short Stack"/>
                <a:sym typeface="Short Stack"/>
              </a:rPr>
              <a:t>42</a:t>
            </a:r>
            <a:r>
              <a:rPr lang="en-GB" sz="32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 phonemes (sounds)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Represented by </a:t>
            </a:r>
            <a:r>
              <a:rPr lang="en-GB" sz="3200">
                <a:solidFill>
                  <a:srgbClr val="FF0000"/>
                </a:solidFill>
                <a:latin typeface="Short Stack"/>
                <a:ea typeface="Short Stack"/>
                <a:cs typeface="Short Stack"/>
                <a:sym typeface="Short Stack"/>
              </a:rPr>
              <a:t>26</a:t>
            </a:r>
            <a:r>
              <a:rPr lang="en-GB" sz="32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 graphemes (letters)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Short Stack"/>
              <a:ea typeface="Short Stack"/>
              <a:cs typeface="Short Stack"/>
              <a:sym typeface="Short St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In </a:t>
            </a:r>
            <a:r>
              <a:rPr lang="en-GB" sz="3200">
                <a:solidFill>
                  <a:srgbClr val="FF0000"/>
                </a:solidFill>
                <a:latin typeface="Short Stack"/>
                <a:ea typeface="Short Stack"/>
                <a:cs typeface="Short Stack"/>
                <a:sym typeface="Short Stack"/>
              </a:rPr>
              <a:t>140</a:t>
            </a:r>
            <a:r>
              <a:rPr lang="en-GB" sz="3200">
                <a:solidFill>
                  <a:schemeClr val="dk1"/>
                </a:solidFill>
                <a:latin typeface="Short Stack"/>
                <a:ea typeface="Short Stack"/>
                <a:cs typeface="Short Stack"/>
                <a:sym typeface="Short Stack"/>
              </a:rPr>
              <a:t> combinations (a, b, c, ss, igh).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" name="Google Shape;99;p6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0" name="Google Shape;100;p6"/>
          <p:cNvSpPr txBox="1"/>
          <p:nvPr>
            <p:ph idx="11" type="ftr"/>
          </p:nvPr>
        </p:nvSpPr>
        <p:spPr>
          <a:xfrm>
            <a:off x="2771775" y="6248400"/>
            <a:ext cx="36004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Phonics Workshop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7"/>
          <p:cNvSpPr txBox="1"/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latin typeface="Short Stack"/>
                <a:ea typeface="Short Stack"/>
                <a:cs typeface="Short Stack"/>
                <a:sym typeface="Short Stack"/>
              </a:rPr>
              <a:t>Some definitions</a:t>
            </a:r>
            <a:endParaRPr sz="30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6" name="Google Shape;106;p7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 sz="2100">
                <a:latin typeface="Short Stack"/>
                <a:ea typeface="Short Stack"/>
                <a:cs typeface="Short Stack"/>
                <a:sym typeface="Short Stack"/>
              </a:rPr>
              <a:t>Phoneme – The </a:t>
            </a:r>
            <a:r>
              <a:rPr b="1" lang="en-GB" sz="2100">
                <a:solidFill>
                  <a:srgbClr val="FF0000"/>
                </a:solidFill>
                <a:latin typeface="Short Stack"/>
                <a:ea typeface="Short Stack"/>
                <a:cs typeface="Short Stack"/>
                <a:sym typeface="Short Stack"/>
              </a:rPr>
              <a:t>smallest unit </a:t>
            </a:r>
            <a:r>
              <a:rPr lang="en-GB" sz="2100">
                <a:latin typeface="Short Stack"/>
                <a:ea typeface="Short Stack"/>
                <a:cs typeface="Short Stack"/>
                <a:sym typeface="Short Stack"/>
              </a:rPr>
              <a:t>of sound in a word.</a:t>
            </a:r>
            <a:br>
              <a:rPr lang="en-GB" sz="2100">
                <a:latin typeface="Short Stack"/>
                <a:ea typeface="Short Stack"/>
                <a:cs typeface="Short Stack"/>
                <a:sym typeface="Short Stack"/>
              </a:rPr>
            </a:br>
            <a:br>
              <a:rPr lang="en-GB" sz="2100">
                <a:latin typeface="Short Stack"/>
                <a:ea typeface="Short Stack"/>
                <a:cs typeface="Short Stack"/>
                <a:sym typeface="Short Stack"/>
              </a:rPr>
            </a:br>
            <a:endParaRPr sz="21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 sz="2100">
                <a:latin typeface="Short Stack"/>
                <a:ea typeface="Short Stack"/>
                <a:cs typeface="Short Stack"/>
                <a:sym typeface="Short Stack"/>
              </a:rPr>
              <a:t>Grapheme – </a:t>
            </a:r>
            <a:r>
              <a:rPr b="1" lang="en-GB" sz="2100">
                <a:solidFill>
                  <a:srgbClr val="FF0000"/>
                </a:solidFill>
                <a:latin typeface="Short Stack"/>
                <a:ea typeface="Short Stack"/>
                <a:cs typeface="Short Stack"/>
                <a:sym typeface="Short Stack"/>
              </a:rPr>
              <a:t>graphical representation </a:t>
            </a:r>
            <a:endParaRPr sz="21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 sz="2100">
                <a:latin typeface="Short Stack"/>
                <a:ea typeface="Short Stack"/>
                <a:cs typeface="Short Stack"/>
                <a:sym typeface="Short Stack"/>
              </a:rPr>
              <a:t>of a sound/ phoneme</a:t>
            </a:r>
            <a:endParaRPr sz="2100">
              <a:latin typeface="Short Stack"/>
              <a:ea typeface="Short Stack"/>
              <a:cs typeface="Short Stack"/>
              <a:sym typeface="Short Stack"/>
            </a:endParaRPr>
          </a:p>
          <a:p>
            <a:pPr indent="-371094" lvl="0" marL="342900" rtl="0" algn="l">
              <a:spcBef>
                <a:spcPts val="592"/>
              </a:spcBef>
              <a:spcAft>
                <a:spcPts val="0"/>
              </a:spcAft>
              <a:buSzPts val="2220"/>
              <a:buFont typeface="Short Stack"/>
              <a:buChar char="•"/>
            </a:pPr>
            <a:r>
              <a:rPr lang="en-GB" sz="2100">
                <a:latin typeface="Short Stack"/>
                <a:ea typeface="Short Stack"/>
                <a:cs typeface="Short Stack"/>
                <a:sym typeface="Short Stack"/>
              </a:rPr>
              <a:t>for some phonemes, this could be more than one letter.</a:t>
            </a:r>
            <a:br>
              <a:rPr lang="en-GB" sz="2100">
                <a:latin typeface="Short Stack"/>
                <a:ea typeface="Short Stack"/>
                <a:cs typeface="Short Stack"/>
                <a:sym typeface="Short Stack"/>
              </a:rPr>
            </a:br>
            <a:endParaRPr sz="21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 sz="2100">
                <a:latin typeface="Short Stack"/>
                <a:ea typeface="Short Stack"/>
                <a:cs typeface="Short Stack"/>
                <a:sym typeface="Short Stack"/>
              </a:rPr>
              <a:t>e.g. t, ai, igh</a:t>
            </a:r>
            <a:br>
              <a:rPr lang="en-GB" sz="2100">
                <a:latin typeface="Short Stack"/>
                <a:ea typeface="Short Stack"/>
                <a:cs typeface="Short Stack"/>
                <a:sym typeface="Short Stack"/>
              </a:rPr>
            </a:br>
            <a:endParaRPr sz="2100">
              <a:latin typeface="Short Stack"/>
              <a:ea typeface="Short Stack"/>
              <a:cs typeface="Short Stack"/>
              <a:sym typeface="Short Stack"/>
            </a:endParaRPr>
          </a:p>
          <a:p>
            <a:pPr indent="-230123" lvl="0" marL="342900" rtl="0" algn="l">
              <a:spcBef>
                <a:spcPts val="592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1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"/>
          <p:cNvSpPr txBox="1"/>
          <p:nvPr>
            <p:ph type="title"/>
          </p:nvPr>
        </p:nvSpPr>
        <p:spPr>
          <a:xfrm>
            <a:off x="468313" y="404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100">
                <a:latin typeface="Short Stack"/>
                <a:ea typeface="Short Stack"/>
                <a:cs typeface="Short Stack"/>
                <a:sym typeface="Short Stack"/>
              </a:rPr>
              <a:t>Digraphs/ trigraphs</a:t>
            </a:r>
            <a:br>
              <a:rPr lang="en-GB" sz="3000">
                <a:latin typeface="Short Stack"/>
                <a:ea typeface="Short Stack"/>
                <a:cs typeface="Short Stack"/>
                <a:sym typeface="Short Stack"/>
              </a:rPr>
            </a:br>
            <a:endParaRPr sz="30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" name="Google Shape;112;p8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 sz="2000">
                <a:latin typeface="Short Stack"/>
                <a:ea typeface="Short Stack"/>
                <a:cs typeface="Short Stack"/>
                <a:sym typeface="Short Stack"/>
              </a:rPr>
              <a:t>Digraph = 2 letters making one phoneme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 sz="2000">
                <a:latin typeface="Short Stack"/>
                <a:ea typeface="Short Stack"/>
                <a:cs typeface="Short Stack"/>
                <a:sym typeface="Short Stack"/>
              </a:rPr>
              <a:t>Trigraph = 3 letters making one phoneme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t/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 sz="2000">
                <a:latin typeface="Short Stack"/>
                <a:ea typeface="Short Stack"/>
                <a:cs typeface="Short Stack"/>
                <a:sym typeface="Short Stack"/>
              </a:rPr>
              <a:t>A </a:t>
            </a:r>
            <a:r>
              <a:rPr b="1" lang="en-GB" sz="2000">
                <a:solidFill>
                  <a:srgbClr val="FF0000"/>
                </a:solidFill>
                <a:latin typeface="Short Stack"/>
                <a:ea typeface="Short Stack"/>
                <a:cs typeface="Short Stack"/>
                <a:sym typeface="Short Stack"/>
              </a:rPr>
              <a:t>consonant digraph </a:t>
            </a:r>
            <a:r>
              <a:rPr lang="en-GB" sz="2000">
                <a:latin typeface="Short Stack"/>
                <a:ea typeface="Short Stack"/>
                <a:cs typeface="Short Stack"/>
                <a:sym typeface="Short Stack"/>
              </a:rPr>
              <a:t>contains two consonants next to each other, but they make a single sound.</a:t>
            </a:r>
            <a:br>
              <a:rPr lang="en-GB" sz="2000">
                <a:latin typeface="Short Stack"/>
                <a:ea typeface="Short Stack"/>
                <a:cs typeface="Short Stack"/>
                <a:sym typeface="Short Stack"/>
              </a:rPr>
            </a:br>
            <a:endParaRPr sz="20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 sz="2000">
                <a:latin typeface="Short Stack"/>
                <a:ea typeface="Short Stack"/>
                <a:cs typeface="Short Stack"/>
                <a:sym typeface="Short Stack"/>
              </a:rPr>
              <a:t>e.g. sh, ck, th, ll</a:t>
            </a:r>
            <a:br>
              <a:rPr lang="en-GB" sz="2000">
                <a:latin typeface="Short Stack"/>
                <a:ea typeface="Short Stack"/>
                <a:cs typeface="Short Stack"/>
                <a:sym typeface="Short Stack"/>
              </a:rPr>
            </a:br>
            <a:endParaRPr sz="20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 sz="2000">
                <a:latin typeface="Short Stack"/>
                <a:ea typeface="Short Stack"/>
                <a:cs typeface="Short Stack"/>
                <a:sym typeface="Short Stack"/>
              </a:rPr>
              <a:t>A </a:t>
            </a:r>
            <a:r>
              <a:rPr b="1" lang="en-GB" sz="2000">
                <a:solidFill>
                  <a:srgbClr val="FF0000"/>
                </a:solidFill>
                <a:latin typeface="Short Stack"/>
                <a:ea typeface="Short Stack"/>
                <a:cs typeface="Short Stack"/>
                <a:sym typeface="Short Stack"/>
              </a:rPr>
              <a:t>vowel digraph </a:t>
            </a:r>
            <a:r>
              <a:rPr lang="en-GB" sz="2000">
                <a:latin typeface="Short Stack"/>
                <a:ea typeface="Short Stack"/>
                <a:cs typeface="Short Stack"/>
                <a:sym typeface="Short Stack"/>
              </a:rPr>
              <a:t>contains at least one vowel but the two letters still make a single sound</a:t>
            </a:r>
            <a:br>
              <a:rPr lang="en-GB" sz="2000">
                <a:latin typeface="Short Stack"/>
                <a:ea typeface="Short Stack"/>
                <a:cs typeface="Short Stack"/>
                <a:sym typeface="Short Stack"/>
              </a:rPr>
            </a:br>
            <a:endParaRPr sz="20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 sz="2000">
                <a:latin typeface="Short Stack"/>
                <a:ea typeface="Short Stack"/>
                <a:cs typeface="Short Stack"/>
                <a:sym typeface="Short Stack"/>
              </a:rPr>
              <a:t>e.g. ai ee ar oy</a:t>
            </a:r>
            <a:endParaRPr sz="20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9"/>
          <p:cNvSpPr txBox="1"/>
          <p:nvPr>
            <p:ph type="title"/>
          </p:nvPr>
        </p:nvSpPr>
        <p:spPr>
          <a:xfrm>
            <a:off x="468313" y="404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latin typeface="Short Stack"/>
                <a:ea typeface="Short Stack"/>
                <a:cs typeface="Short Stack"/>
                <a:sym typeface="Short Stack"/>
              </a:rPr>
              <a:t>Adjacent consonants</a:t>
            </a:r>
            <a:endParaRPr sz="29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" name="Google Shape;118;p9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 sz="2400">
                <a:latin typeface="Short Stack"/>
                <a:ea typeface="Short Stack"/>
                <a:cs typeface="Short Stack"/>
                <a:sym typeface="Short Stack"/>
              </a:rPr>
              <a:t>Two or three consonants that can be sounded out separately</a:t>
            </a:r>
            <a:endParaRPr sz="24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 sz="2400">
                <a:latin typeface="Short Stack"/>
                <a:ea typeface="Short Stack"/>
                <a:cs typeface="Short Stack"/>
                <a:sym typeface="Short Stack"/>
              </a:rPr>
              <a:t>cr, sp, bl, tw, sk, nd, lp, lk</a:t>
            </a:r>
            <a:endParaRPr sz="24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t/>
            </a:r>
            <a:endParaRPr sz="24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 sz="2400">
                <a:latin typeface="Short Stack"/>
                <a:ea typeface="Short Stack"/>
                <a:cs typeface="Short Stack"/>
                <a:sym typeface="Short Stack"/>
              </a:rPr>
              <a:t>They can be in the initial or final point in a word. </a:t>
            </a:r>
            <a:endParaRPr sz="24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 sz="2400">
                <a:latin typeface="Short Stack"/>
                <a:ea typeface="Short Stack"/>
                <a:cs typeface="Short Stack"/>
                <a:sym typeface="Short Stack"/>
              </a:rPr>
              <a:t>	</a:t>
            </a:r>
            <a:r>
              <a:rPr lang="en-GB" sz="2400">
                <a:solidFill>
                  <a:srgbClr val="0070C0"/>
                </a:solidFill>
                <a:latin typeface="Short Stack"/>
                <a:ea typeface="Short Stack"/>
                <a:cs typeface="Short Stack"/>
                <a:sym typeface="Short Stack"/>
              </a:rPr>
              <a:t>st</a:t>
            </a:r>
            <a:r>
              <a:rPr lang="en-GB" sz="2400">
                <a:latin typeface="Short Stack"/>
                <a:ea typeface="Short Stack"/>
                <a:cs typeface="Short Stack"/>
                <a:sym typeface="Short Stack"/>
              </a:rPr>
              <a:t>op	</a:t>
            </a:r>
            <a:r>
              <a:rPr lang="en-GB" sz="2400">
                <a:solidFill>
                  <a:srgbClr val="0070C0"/>
                </a:solidFill>
                <a:latin typeface="Short Stack"/>
                <a:ea typeface="Short Stack"/>
                <a:cs typeface="Short Stack"/>
                <a:sym typeface="Short Stack"/>
              </a:rPr>
              <a:t> fr</a:t>
            </a:r>
            <a:r>
              <a:rPr lang="en-GB" sz="2400">
                <a:latin typeface="Short Stack"/>
                <a:ea typeface="Short Stack"/>
                <a:cs typeface="Short Stack"/>
                <a:sym typeface="Short Stack"/>
              </a:rPr>
              <a:t>og	po</a:t>
            </a:r>
            <a:r>
              <a:rPr lang="en-GB" sz="2400">
                <a:solidFill>
                  <a:srgbClr val="0070C0"/>
                </a:solidFill>
                <a:latin typeface="Short Stack"/>
                <a:ea typeface="Short Stack"/>
                <a:cs typeface="Short Stack"/>
                <a:sym typeface="Short Stack"/>
              </a:rPr>
              <a:t>nd	</a:t>
            </a:r>
            <a:r>
              <a:rPr lang="en-GB" sz="2400">
                <a:latin typeface="Short Stack"/>
                <a:ea typeface="Short Stack"/>
                <a:cs typeface="Short Stack"/>
                <a:sym typeface="Short Stack"/>
              </a:rPr>
              <a:t>be</a:t>
            </a:r>
            <a:r>
              <a:rPr lang="en-GB" sz="2400">
                <a:solidFill>
                  <a:srgbClr val="0070C0"/>
                </a:solidFill>
                <a:latin typeface="Short Stack"/>
                <a:ea typeface="Short Stack"/>
                <a:cs typeface="Short Stack"/>
                <a:sym typeface="Short Stack"/>
              </a:rPr>
              <a:t>st    tw</a:t>
            </a:r>
            <a:r>
              <a:rPr lang="en-GB" sz="2400">
                <a:latin typeface="Short Stack"/>
                <a:ea typeface="Short Stack"/>
                <a:cs typeface="Short Stack"/>
                <a:sym typeface="Short Stack"/>
              </a:rPr>
              <a:t>i</a:t>
            </a:r>
            <a:r>
              <a:rPr lang="en-GB" sz="2400">
                <a:solidFill>
                  <a:srgbClr val="0070C0"/>
                </a:solidFill>
                <a:latin typeface="Short Stack"/>
                <a:ea typeface="Short Stack"/>
                <a:cs typeface="Short Stack"/>
                <a:sym typeface="Short Stack"/>
              </a:rPr>
              <a:t>st</a:t>
            </a:r>
            <a:endParaRPr sz="2400">
              <a:latin typeface="Short Stack"/>
              <a:ea typeface="Short Stack"/>
              <a:cs typeface="Short Stack"/>
              <a:sym typeface="Short Stack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</a:pPr>
            <a:r>
              <a:rPr lang="en-GB" sz="2400">
                <a:solidFill>
                  <a:srgbClr val="0070C0"/>
                </a:solidFill>
                <a:latin typeface="Short Stack"/>
                <a:ea typeface="Short Stack"/>
                <a:cs typeface="Short Stack"/>
                <a:sym typeface="Short Stack"/>
              </a:rPr>
              <a:t>scr</a:t>
            </a:r>
            <a:r>
              <a:rPr lang="en-GB" sz="2400">
                <a:latin typeface="Short Stack"/>
                <a:ea typeface="Short Stack"/>
                <a:cs typeface="Short Stack"/>
                <a:sym typeface="Short Stack"/>
              </a:rPr>
              <a:t>unch		</a:t>
            </a:r>
            <a:r>
              <a:rPr lang="en-GB" sz="2400">
                <a:solidFill>
                  <a:srgbClr val="0070C0"/>
                </a:solidFill>
                <a:latin typeface="Short Stack"/>
                <a:ea typeface="Short Stack"/>
                <a:cs typeface="Short Stack"/>
                <a:sym typeface="Short Stack"/>
              </a:rPr>
              <a:t>str</a:t>
            </a:r>
            <a:r>
              <a:rPr lang="en-GB" sz="2400">
                <a:latin typeface="Short Stack"/>
                <a:ea typeface="Short Stack"/>
                <a:cs typeface="Short Stack"/>
                <a:sym typeface="Short Stack"/>
              </a:rPr>
              <a:t>eet</a:t>
            </a:r>
            <a:endParaRPr sz="24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2012-09-30T12:25:16Z</dcterms:created>
  <dc:creator>Windows User</dc:creator>
</cp:coreProperties>
</file>