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4" r:id="rId8"/>
    <p:sldId id="265" r:id="rId9"/>
    <p:sldId id="263" r:id="rId10"/>
    <p:sldId id="266" r:id="rId11"/>
    <p:sldId id="267" r:id="rId12"/>
    <p:sldId id="270" r:id="rId13"/>
    <p:sldId id="268" r:id="rId14"/>
    <p:sldId id="271" r:id="rId15"/>
    <p:sldId id="272" r:id="rId16"/>
    <p:sldId id="273" r:id="rId17"/>
    <p:sldId id="269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EFA9-3B14-4B93-908E-5DCFBDA501C0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31E3-55A7-42CC-84BB-E558D4A52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81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EFA9-3B14-4B93-908E-5DCFBDA501C0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31E3-55A7-42CC-84BB-E558D4A52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345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EFA9-3B14-4B93-908E-5DCFBDA501C0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31E3-55A7-42CC-84BB-E558D4A52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133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EFA9-3B14-4B93-908E-5DCFBDA501C0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31E3-55A7-42CC-84BB-E558D4A52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72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EFA9-3B14-4B93-908E-5DCFBDA501C0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31E3-55A7-42CC-84BB-E558D4A52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98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EFA9-3B14-4B93-908E-5DCFBDA501C0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31E3-55A7-42CC-84BB-E558D4A52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48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EFA9-3B14-4B93-908E-5DCFBDA501C0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31E3-55A7-42CC-84BB-E558D4A52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768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EFA9-3B14-4B93-908E-5DCFBDA501C0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31E3-55A7-42CC-84BB-E558D4A52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67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EFA9-3B14-4B93-908E-5DCFBDA501C0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31E3-55A7-42CC-84BB-E558D4A52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27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EFA9-3B14-4B93-908E-5DCFBDA501C0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31E3-55A7-42CC-84BB-E558D4A52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638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EFA9-3B14-4B93-908E-5DCFBDA501C0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31E3-55A7-42CC-84BB-E558D4A52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05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AEFA9-3B14-4B93-908E-5DCFBDA501C0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B31E3-55A7-42CC-84BB-E558D4A522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70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opmarks.co.uk/money/toy-shop-money" TargetMode="External"/><Relationship Id="rId13" Type="http://schemas.openxmlformats.org/officeDocument/2006/relationships/hyperlink" Target="https://www.youtube.com/watch?v=yTeUqWGCKjA" TargetMode="External"/><Relationship Id="rId3" Type="http://schemas.openxmlformats.org/officeDocument/2006/relationships/hyperlink" Target="https://www.topmarks.co.uk/learning-to-count/teddy-numbers" TargetMode="External"/><Relationship Id="rId7" Type="http://schemas.openxmlformats.org/officeDocument/2006/relationships/hyperlink" Target="https://www.topmarks.co.uk/maths-games/hit-the-button" TargetMode="External"/><Relationship Id="rId12" Type="http://schemas.openxmlformats.org/officeDocument/2006/relationships/hyperlink" Target="https://www.youtube.com/watch?v=1dkPouLWCyc" TargetMode="External"/><Relationship Id="rId17" Type="http://schemas.openxmlformats.org/officeDocument/2006/relationships/hyperlink" Target="https://www.youtube.com/watch?v=DR-cfDsHCGA" TargetMode="External"/><Relationship Id="rId2" Type="http://schemas.openxmlformats.org/officeDocument/2006/relationships/hyperlink" Target="https://www.twinkl.co.uk/search" TargetMode="External"/><Relationship Id="rId16" Type="http://schemas.openxmlformats.org/officeDocument/2006/relationships/hyperlink" Target="https://www.youtube.com/watch?v=D0Ajq682yr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opmarks.co.uk/times-tables/coconut-multiples" TargetMode="External"/><Relationship Id="rId11" Type="http://schemas.openxmlformats.org/officeDocument/2006/relationships/hyperlink" Target="https://www.youtube.com/watch?v=0TgLtF3PMOc" TargetMode="External"/><Relationship Id="rId5" Type="http://schemas.openxmlformats.org/officeDocument/2006/relationships/hyperlink" Target="https://www.topmarks.co.uk/maths-games/mental-maths-train" TargetMode="External"/><Relationship Id="rId15" Type="http://schemas.openxmlformats.org/officeDocument/2006/relationships/hyperlink" Target="https://www.youtube.com/watch?v=_jxzZMw89qY" TargetMode="External"/><Relationship Id="rId10" Type="http://schemas.openxmlformats.org/officeDocument/2006/relationships/hyperlink" Target="https://www.mathplayground.com/math-games.html" TargetMode="External"/><Relationship Id="rId4" Type="http://schemas.openxmlformats.org/officeDocument/2006/relationships/hyperlink" Target="http://resources.hwb.wales.gov.uk/VTC/ngfl/ngfl-flash/numbers_eng/numbers_e.html" TargetMode="External"/><Relationship Id="rId9" Type="http://schemas.openxmlformats.org/officeDocument/2006/relationships/hyperlink" Target="https://natwest.mymoneysense.com/students/students-5-8/the-change-game/" TargetMode="External"/><Relationship Id="rId14" Type="http://schemas.openxmlformats.org/officeDocument/2006/relationships/hyperlink" Target="https://www.youtube.com/watch?v=7D4K9oi7oBM&amp;t=1029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heppardsoftware.com/Asian_Geography.htm" TargetMode="External"/><Relationship Id="rId2" Type="http://schemas.openxmlformats.org/officeDocument/2006/relationships/hyperlink" Target="https://www.twinkl.co.uk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opmarks.co.uk/Search.aspx?Subject=12" TargetMode="External"/><Relationship Id="rId4" Type="http://schemas.openxmlformats.org/officeDocument/2006/relationships/hyperlink" Target="https://www.natgeokids.com/uk/category/play-and-win/games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marks.co.uk/Search.aspx?q=island" TargetMode="External"/><Relationship Id="rId2" Type="http://schemas.openxmlformats.org/officeDocument/2006/relationships/hyperlink" Target="https://www.phonicsplay.co.uk/BuriedTreasure2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XDY81-fQaS4" TargetMode="External"/><Relationship Id="rId5" Type="http://schemas.openxmlformats.org/officeDocument/2006/relationships/hyperlink" Target="https://www.youtube.com/watch?v=N8y-5JcoKKc&amp;t=31s" TargetMode="External"/><Relationship Id="rId4" Type="http://schemas.openxmlformats.org/officeDocument/2006/relationships/hyperlink" Target="https://www.youtube.com/watch?v=pAqlVRiCVv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076" t="37006" r="41777" b="16526"/>
          <a:stretch/>
        </p:blipFill>
        <p:spPr>
          <a:xfrm>
            <a:off x="1689129" y="252524"/>
            <a:ext cx="8290579" cy="616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19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0274"/>
          <a:stretch/>
        </p:blipFill>
        <p:spPr>
          <a:xfrm>
            <a:off x="1869599" y="232228"/>
            <a:ext cx="8609715" cy="641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2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741" t="32093" r="51115" b="24653"/>
          <a:stretch/>
        </p:blipFill>
        <p:spPr>
          <a:xfrm>
            <a:off x="145142" y="145141"/>
            <a:ext cx="6277362" cy="4223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0338"/>
          <a:stretch/>
        </p:blipFill>
        <p:spPr>
          <a:xfrm>
            <a:off x="5613916" y="1944914"/>
            <a:ext cx="6399480" cy="464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71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080" t="29911" r="52565" b="12153"/>
          <a:stretch/>
        </p:blipFill>
        <p:spPr>
          <a:xfrm>
            <a:off x="6439721" y="1509486"/>
            <a:ext cx="5157195" cy="5036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0381"/>
          <a:stretch/>
        </p:blipFill>
        <p:spPr>
          <a:xfrm>
            <a:off x="229484" y="217715"/>
            <a:ext cx="6070483" cy="43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76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188" t="44394" r="51673" b="25511"/>
          <a:stretch/>
        </p:blipFill>
        <p:spPr>
          <a:xfrm>
            <a:off x="188686" y="174171"/>
            <a:ext cx="6540078" cy="3135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0201"/>
          <a:stretch/>
        </p:blipFill>
        <p:spPr>
          <a:xfrm>
            <a:off x="6226214" y="2598058"/>
            <a:ext cx="5674845" cy="413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70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30" t="27729" r="51562" b="32193"/>
          <a:stretch/>
        </p:blipFill>
        <p:spPr>
          <a:xfrm>
            <a:off x="246741" y="159657"/>
            <a:ext cx="5835389" cy="3672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0254"/>
          <a:stretch/>
        </p:blipFill>
        <p:spPr>
          <a:xfrm>
            <a:off x="6129456" y="2423886"/>
            <a:ext cx="5830480" cy="42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39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91" t="33205" r="52475" b="24436"/>
          <a:stretch/>
        </p:blipFill>
        <p:spPr>
          <a:xfrm>
            <a:off x="6923314" y="101600"/>
            <a:ext cx="5063601" cy="3628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415" t="39138" r="52789" b="17311"/>
          <a:stretch/>
        </p:blipFill>
        <p:spPr>
          <a:xfrm>
            <a:off x="5246913" y="3730172"/>
            <a:ext cx="4033913" cy="3011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0062"/>
          <a:stretch/>
        </p:blipFill>
        <p:spPr>
          <a:xfrm>
            <a:off x="52479" y="957943"/>
            <a:ext cx="4976689" cy="3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8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633" t="21379" r="32710" b="9970"/>
          <a:stretch/>
        </p:blipFill>
        <p:spPr>
          <a:xfrm>
            <a:off x="1320800" y="203199"/>
            <a:ext cx="8955315" cy="64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34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372" y="180591"/>
            <a:ext cx="11335657" cy="91101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 Links to further activities:</a:t>
            </a:r>
          </a:p>
          <a:p>
            <a:pPr marL="342900" indent="-342900" algn="ctr">
              <a:buFontTx/>
              <a:buChar char="-"/>
            </a:pP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Twinkl</a:t>
            </a:r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has lots of word problem  and general resources and is offering a free parent membership at the moment (don’t feel like you have to use it, its just available if you’d like to use it)</a:t>
            </a:r>
          </a:p>
          <a:p>
            <a:pPr algn="ctr"/>
            <a:r>
              <a:rPr lang="en-GB" sz="1600" dirty="0" smtClean="0">
                <a:hlinkClick r:id="rId2"/>
              </a:rPr>
              <a:t>https://www.twinkl.co.uk/search</a:t>
            </a:r>
            <a:r>
              <a:rPr lang="en-GB" sz="1600" dirty="0" smtClean="0"/>
              <a:t> </a:t>
            </a:r>
          </a:p>
          <a:p>
            <a:pPr algn="ctr"/>
            <a:r>
              <a:rPr lang="en-GB" sz="1600" dirty="0" smtClean="0"/>
              <a:t>Generally </a:t>
            </a:r>
            <a:r>
              <a:rPr lang="en-GB" sz="1600" dirty="0" err="1" smtClean="0"/>
              <a:t>TopMarks</a:t>
            </a:r>
            <a:r>
              <a:rPr lang="en-GB" sz="1600" dirty="0" smtClean="0"/>
              <a:t> is very good for any maths activities so explore any games on there, the following are just some ones related to our topic:</a:t>
            </a:r>
          </a:p>
          <a:p>
            <a:pPr marL="342900" indent="-342900" algn="ctr">
              <a:buFontTx/>
              <a:buChar char="-"/>
            </a:pPr>
            <a:r>
              <a:rPr lang="en-GB" sz="1600" dirty="0" smtClean="0"/>
              <a:t>Number recognition </a:t>
            </a:r>
            <a:r>
              <a:rPr lang="en-GB" sz="1600" dirty="0" smtClean="0">
                <a:hlinkClick r:id="rId3"/>
              </a:rPr>
              <a:t>https://www.topmarks.co.uk/learning-to-count/teddy-numbers</a:t>
            </a:r>
            <a:r>
              <a:rPr lang="en-GB" sz="1600" dirty="0" smtClean="0"/>
              <a:t> </a:t>
            </a:r>
          </a:p>
          <a:p>
            <a:pPr marL="342900" indent="-342900" algn="ctr">
              <a:buFontTx/>
              <a:buChar char="-"/>
            </a:pPr>
            <a:r>
              <a:rPr lang="en-GB" sz="1600" dirty="0" smtClean="0"/>
              <a:t>Counting along numbers to 20 </a:t>
            </a:r>
            <a:r>
              <a:rPr lang="en-GB" sz="1600" dirty="0" smtClean="0">
                <a:hlinkClick r:id="rId4"/>
              </a:rPr>
              <a:t>http://resources.hwb.wales.gov.uk/VTC/ngfl/ngfl-flash/numbers_eng/numbers_e.html</a:t>
            </a:r>
            <a:r>
              <a:rPr lang="en-GB" sz="1600" dirty="0" smtClean="0"/>
              <a:t> </a:t>
            </a:r>
          </a:p>
          <a:p>
            <a:pPr marL="342900" indent="-342900" algn="ctr">
              <a:buFontTx/>
              <a:buChar char="-"/>
            </a:pPr>
            <a:r>
              <a:rPr lang="en-GB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Four operations train game  </a:t>
            </a:r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sz="1600" dirty="0" smtClean="0">
                <a:hlinkClick r:id="rId5"/>
              </a:rPr>
              <a:t>https://www.topmarks.co.uk/maths-games/mental-maths-train</a:t>
            </a:r>
            <a:endParaRPr lang="en-GB" sz="1600" dirty="0" smtClean="0"/>
          </a:p>
          <a:p>
            <a:pPr marL="342900" indent="-342900" algn="ctr">
              <a:buFontTx/>
              <a:buChar char="-"/>
            </a:pPr>
            <a:r>
              <a:rPr lang="en-GB" sz="1600" dirty="0" smtClean="0">
                <a:solidFill>
                  <a:srgbClr val="FF0000"/>
                </a:solidFill>
              </a:rPr>
              <a:t>Harder</a:t>
            </a:r>
            <a:r>
              <a:rPr lang="en-GB" sz="1600" dirty="0" smtClean="0"/>
              <a:t> multiples game </a:t>
            </a:r>
            <a:r>
              <a:rPr lang="en-GB" sz="1600" dirty="0" smtClean="0">
                <a:hlinkClick r:id="rId6"/>
              </a:rPr>
              <a:t>https://www.topmarks.co.uk/times-tables/coconut-multiples</a:t>
            </a:r>
            <a:endParaRPr lang="en-GB" sz="1600" dirty="0" smtClean="0"/>
          </a:p>
          <a:p>
            <a:pPr marL="342900" indent="-342900" algn="ctr">
              <a:buFontTx/>
              <a:buChar char="-"/>
            </a:pPr>
            <a:r>
              <a:rPr lang="en-GB" sz="1600" dirty="0" smtClean="0">
                <a:solidFill>
                  <a:srgbClr val="FF0000"/>
                </a:solidFill>
              </a:rPr>
              <a:t>Harder</a:t>
            </a:r>
            <a:r>
              <a:rPr lang="en-GB" sz="1600" dirty="0" smtClean="0"/>
              <a:t> fast questions game </a:t>
            </a:r>
            <a:r>
              <a:rPr lang="en-GB" sz="1600" dirty="0" smtClean="0">
                <a:hlinkClick r:id="rId7"/>
              </a:rPr>
              <a:t>https://www.topmarks.co.uk/maths-games/hit-the-button</a:t>
            </a:r>
            <a:endParaRPr lang="en-GB" sz="1600" dirty="0"/>
          </a:p>
          <a:p>
            <a:pPr marL="342900" indent="-342900" algn="ctr">
              <a:buFontTx/>
              <a:buChar char="-"/>
            </a:pPr>
            <a:r>
              <a:rPr lang="en-GB" sz="1600" dirty="0" smtClean="0"/>
              <a:t>Toy shop money recognition </a:t>
            </a:r>
            <a:r>
              <a:rPr lang="en-GB" sz="1600" dirty="0" smtClean="0">
                <a:hlinkClick r:id="rId8"/>
              </a:rPr>
              <a:t>https://www.topmarks.co.uk/money/toy-shop-money</a:t>
            </a:r>
            <a:r>
              <a:rPr lang="en-GB" sz="1600" dirty="0" smtClean="0"/>
              <a:t> </a:t>
            </a:r>
          </a:p>
          <a:p>
            <a:pPr marL="342900" indent="-342900" algn="ctr">
              <a:buFontTx/>
              <a:buChar char="-"/>
            </a:pPr>
            <a:r>
              <a:rPr lang="en-GB" sz="1600" dirty="0" smtClean="0"/>
              <a:t>Making Change </a:t>
            </a:r>
            <a:r>
              <a:rPr lang="en-GB" sz="1600" dirty="0" smtClean="0">
                <a:hlinkClick r:id="rId9"/>
              </a:rPr>
              <a:t>https://natwest.mymoneysense.com/students/students-5-8/the-change-game/</a:t>
            </a:r>
            <a:r>
              <a:rPr lang="en-GB" sz="1600" dirty="0" smtClean="0"/>
              <a:t> </a:t>
            </a:r>
          </a:p>
          <a:p>
            <a:pPr marL="342900" indent="-342900" algn="ctr">
              <a:buFontTx/>
              <a:buChar char="-"/>
            </a:pPr>
            <a:endParaRPr lang="en-GB" sz="1600" dirty="0"/>
          </a:p>
          <a:p>
            <a:pPr marL="342900" indent="-342900" algn="ctr">
              <a:buFontTx/>
              <a:buChar char="-"/>
            </a:pPr>
            <a:r>
              <a:rPr lang="en-GB" sz="1600" dirty="0" smtClean="0"/>
              <a:t>Maths Playground (just a different online maths resource site)  </a:t>
            </a:r>
            <a:r>
              <a:rPr lang="en-GB" sz="1600" dirty="0" smtClean="0">
                <a:hlinkClick r:id="rId10"/>
              </a:rPr>
              <a:t>https://www.mathplayground.com/math-games.html</a:t>
            </a:r>
            <a:r>
              <a:rPr lang="en-GB" sz="1600" dirty="0" smtClean="0"/>
              <a:t> </a:t>
            </a:r>
          </a:p>
          <a:p>
            <a:pPr marL="342900" indent="-342900" algn="ctr">
              <a:buFontTx/>
              <a:buChar char="-"/>
            </a:pPr>
            <a:endParaRPr lang="en-GB" sz="1600" dirty="0"/>
          </a:p>
          <a:p>
            <a:pPr algn="ctr"/>
            <a:r>
              <a:rPr lang="en-GB" sz="1600" dirty="0" smtClean="0"/>
              <a:t>Number songs we use in class (sensory learners particularly):</a:t>
            </a:r>
          </a:p>
          <a:p>
            <a:pPr marL="285750" indent="-285750" algn="ctr">
              <a:buFontTx/>
              <a:buChar char="-"/>
            </a:pPr>
            <a:r>
              <a:rPr lang="en-GB" sz="1600" dirty="0" smtClean="0">
                <a:hlinkClick r:id="rId11"/>
              </a:rPr>
              <a:t>https://www.youtube.com/watch?v=0TgLtF3PMOc</a:t>
            </a:r>
            <a:r>
              <a:rPr lang="en-GB" sz="1600" dirty="0" smtClean="0"/>
              <a:t>  (ALL CHILDREN) </a:t>
            </a:r>
          </a:p>
          <a:p>
            <a:pPr marL="285750" indent="-285750" algn="ctr">
              <a:buFontTx/>
              <a:buChar char="-"/>
            </a:pPr>
            <a:r>
              <a:rPr lang="en-GB" sz="1600" dirty="0" smtClean="0">
                <a:hlinkClick r:id="rId12"/>
              </a:rPr>
              <a:t>https://www.youtube.com/watch?v=1dkPouLWCyc</a:t>
            </a:r>
            <a:r>
              <a:rPr lang="en-GB" sz="1600" dirty="0" smtClean="0"/>
              <a:t> (ALL CHILDREN)</a:t>
            </a:r>
          </a:p>
          <a:p>
            <a:pPr marL="285750" indent="-285750" algn="ctr">
              <a:buFontTx/>
              <a:buChar char="-"/>
            </a:pPr>
            <a:r>
              <a:rPr lang="en-GB" sz="1600" dirty="0" smtClean="0">
                <a:hlinkClick r:id="rId13"/>
              </a:rPr>
              <a:t>https://www.youtube.com/watch?v=yTeUqWGCKjA</a:t>
            </a:r>
            <a:r>
              <a:rPr lang="en-GB" sz="1600" dirty="0" smtClean="0"/>
              <a:t> (ALL CHILDREN)</a:t>
            </a:r>
          </a:p>
          <a:p>
            <a:pPr marL="285750" indent="-285750" algn="ctr">
              <a:buFontTx/>
              <a:buChar char="-"/>
            </a:pPr>
            <a:r>
              <a:rPr lang="en-GB" sz="1600" dirty="0" smtClean="0">
                <a:hlinkClick r:id="rId14"/>
              </a:rPr>
              <a:t>https://www.youtube.com/watch?v=7D4K9oi7oBM&amp;t=1029s</a:t>
            </a:r>
            <a:r>
              <a:rPr lang="en-GB" sz="1600" dirty="0" smtClean="0"/>
              <a:t> (Sensory learners)</a:t>
            </a:r>
          </a:p>
          <a:p>
            <a:pPr marL="285750" indent="-285750" algn="ctr">
              <a:buFontTx/>
              <a:buChar char="-"/>
            </a:pPr>
            <a:r>
              <a:rPr lang="en-GB" sz="1600" dirty="0" smtClean="0">
                <a:hlinkClick r:id="rId15"/>
              </a:rPr>
              <a:t>https://www.youtube.com/watch?v=_jxzZMw89qY</a:t>
            </a:r>
            <a:r>
              <a:rPr lang="en-GB" sz="1600" dirty="0" smtClean="0"/>
              <a:t> (sensory learners)</a:t>
            </a:r>
          </a:p>
          <a:p>
            <a:pPr marL="285750" indent="-285750" algn="ctr">
              <a:buFontTx/>
              <a:buChar char="-"/>
            </a:pPr>
            <a:r>
              <a:rPr lang="en-GB" sz="1600" dirty="0" smtClean="0">
                <a:hlinkClick r:id="rId16"/>
              </a:rPr>
              <a:t>https://www.youtube.com/watch?v=D0Ajq682yrA</a:t>
            </a:r>
            <a:r>
              <a:rPr lang="en-GB" sz="1600" dirty="0" smtClean="0"/>
              <a:t> (sensory learners)</a:t>
            </a:r>
          </a:p>
          <a:p>
            <a:pPr marL="285750" indent="-285750" algn="ctr">
              <a:buFontTx/>
              <a:buChar char="-"/>
            </a:pPr>
            <a:r>
              <a:rPr lang="en-GB" sz="1600" dirty="0" smtClean="0">
                <a:hlinkClick r:id="rId17"/>
              </a:rPr>
              <a:t>https://www.youtube.com/watch?v=DR-cfDsHCGA</a:t>
            </a:r>
            <a:r>
              <a:rPr lang="en-GB" sz="1600" dirty="0" smtClean="0"/>
              <a:t> (sensory learners)  </a:t>
            </a:r>
          </a:p>
          <a:p>
            <a:pPr marL="285750" indent="-285750" algn="ctr">
              <a:buFontTx/>
              <a:buChar char="-"/>
            </a:pPr>
            <a:endParaRPr lang="en-GB" sz="1600" dirty="0" smtClean="0"/>
          </a:p>
          <a:p>
            <a:pPr marL="342900" indent="-342900" algn="ctr">
              <a:buFontTx/>
              <a:buChar char="-"/>
            </a:pPr>
            <a:endParaRPr lang="en-US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 algn="ctr">
              <a:buFontTx/>
              <a:buChar char="-"/>
            </a:pPr>
            <a:endParaRPr lang="en-US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5849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0167"/>
          <a:stretch/>
        </p:blipFill>
        <p:spPr>
          <a:xfrm>
            <a:off x="1564801" y="176392"/>
            <a:ext cx="8885485" cy="64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53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754" b="6786"/>
          <a:stretch/>
        </p:blipFill>
        <p:spPr>
          <a:xfrm>
            <a:off x="3277555" y="159658"/>
            <a:ext cx="8552090" cy="4012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8" y="2627085"/>
            <a:ext cx="5387317" cy="376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39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964" y="167291"/>
            <a:ext cx="4360961" cy="652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52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750" t="20189" r="52788" b="9772"/>
          <a:stretch/>
        </p:blipFill>
        <p:spPr>
          <a:xfrm>
            <a:off x="406399" y="377371"/>
            <a:ext cx="4934857" cy="5986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770" y="1034562"/>
            <a:ext cx="6222323" cy="435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67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30" t="24751" r="51450" b="20685"/>
          <a:stretch/>
        </p:blipFill>
        <p:spPr>
          <a:xfrm>
            <a:off x="6633028" y="2119085"/>
            <a:ext cx="5234431" cy="447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3" y="353220"/>
            <a:ext cx="6111570" cy="378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19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299" t="24355" r="51451" b="33780"/>
          <a:stretch/>
        </p:blipFill>
        <p:spPr>
          <a:xfrm>
            <a:off x="217713" y="252809"/>
            <a:ext cx="6129844" cy="4093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635" y="3068581"/>
            <a:ext cx="5429709" cy="33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42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522" t="23958" r="51562" b="27431"/>
          <a:stretch/>
        </p:blipFill>
        <p:spPr>
          <a:xfrm>
            <a:off x="7315201" y="188686"/>
            <a:ext cx="4542971" cy="355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877" t="18602" r="52008" b="12946"/>
          <a:stretch/>
        </p:blipFill>
        <p:spPr>
          <a:xfrm>
            <a:off x="9244843" y="3251202"/>
            <a:ext cx="2613329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551" t="22173" r="51561" b="9375"/>
          <a:stretch/>
        </p:blipFill>
        <p:spPr>
          <a:xfrm>
            <a:off x="3686630" y="1603829"/>
            <a:ext cx="3628571" cy="5007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39" y="188686"/>
            <a:ext cx="3472812" cy="47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69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689" t="26935" r="25570" b="38542"/>
          <a:stretch/>
        </p:blipFill>
        <p:spPr>
          <a:xfrm>
            <a:off x="362857" y="246743"/>
            <a:ext cx="6081486" cy="2525486"/>
          </a:xfrm>
          <a:prstGeom prst="rect">
            <a:avLst/>
          </a:prstGeom>
        </p:spPr>
      </p:pic>
      <p:pic>
        <p:nvPicPr>
          <p:cNvPr id="2050" name="Picture 2" descr="Image result for asia 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61" y="2656114"/>
            <a:ext cx="3000148" cy="30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sia boo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7" y="3784743"/>
            <a:ext cx="2127477" cy="279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atl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71" y="2134214"/>
            <a:ext cx="2775724" cy="330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019" y="348343"/>
            <a:ext cx="4102961" cy="55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40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372" y="180591"/>
            <a:ext cx="11335657" cy="5847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 Links to further activities:</a:t>
            </a:r>
          </a:p>
          <a:p>
            <a:pPr marL="342900" indent="-342900" algn="ctr">
              <a:buFontTx/>
              <a:buChar char="-"/>
            </a:pP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Twinkl</a:t>
            </a:r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has lots of English and general theme resources and is offering a free parent membership at the moment (don’t feel like you have to use it, its just available if you’d like to use it)</a:t>
            </a:r>
          </a:p>
          <a:p>
            <a:pPr algn="ctr"/>
            <a:r>
              <a:rPr lang="en-GB" sz="1600" dirty="0" smtClean="0">
                <a:hlinkClick r:id="rId2"/>
              </a:rPr>
              <a:t>https://www.twinkl.co.uk</a:t>
            </a:r>
            <a:r>
              <a:rPr lang="en-GB" sz="1600" dirty="0" smtClean="0"/>
              <a:t> </a:t>
            </a:r>
          </a:p>
          <a:p>
            <a:pPr marL="342900" indent="-342900" algn="ctr">
              <a:buFontTx/>
              <a:buChar char="-"/>
            </a:pPr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Asian Geography quiz and game site </a:t>
            </a:r>
            <a:r>
              <a:rPr lang="en-GB" sz="2000" dirty="0" smtClean="0">
                <a:hlinkClick r:id="rId3"/>
              </a:rPr>
              <a:t>http://sheppardsoftware.com/Asian_Geography.htm</a:t>
            </a:r>
            <a:r>
              <a:rPr lang="en-GB" sz="2000" dirty="0" smtClean="0"/>
              <a:t> </a:t>
            </a:r>
          </a:p>
          <a:p>
            <a:pPr marL="342900" indent="-342900" algn="ctr">
              <a:buFontTx/>
              <a:buChar char="-"/>
            </a:pPr>
            <a:r>
              <a:rPr lang="en-U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National Geographic kids has LOADS of resources and games for kids </a:t>
            </a:r>
            <a:r>
              <a:rPr lang="en-GB" sz="2000" dirty="0" smtClean="0">
                <a:hlinkClick r:id="rId4"/>
              </a:rPr>
              <a:t>https://www.natgeokids.com/uk/category/play-and-win/games/</a:t>
            </a:r>
            <a:r>
              <a:rPr lang="en-GB" sz="2000" dirty="0" smtClean="0"/>
              <a:t> </a:t>
            </a:r>
          </a:p>
          <a:p>
            <a:pPr marL="342900" indent="-342900" algn="ctr">
              <a:buFontTx/>
              <a:buChar char="-"/>
            </a:pPr>
            <a:r>
              <a:rPr lang="en-GB" sz="2000" dirty="0" err="1" smtClean="0"/>
              <a:t>Topmarks</a:t>
            </a:r>
            <a:r>
              <a:rPr lang="en-GB" sz="2000" dirty="0" smtClean="0"/>
              <a:t> again has lots more online resources you can use </a:t>
            </a:r>
            <a:r>
              <a:rPr lang="en-GB" sz="2000" dirty="0" smtClean="0">
                <a:hlinkClick r:id="rId5"/>
              </a:rPr>
              <a:t>https://www.topmarks.co.uk/Search.aspx?Subject=12</a:t>
            </a:r>
            <a:r>
              <a:rPr lang="en-GB" sz="2000" dirty="0" smtClean="0"/>
              <a:t> </a:t>
            </a:r>
            <a:endParaRPr lang="en-GB" sz="2000" dirty="0"/>
          </a:p>
          <a:p>
            <a:pPr marL="342900" indent="-342900" algn="ctr">
              <a:buFontTx/>
              <a:buChar char="-"/>
            </a:pPr>
            <a:endParaRPr lang="en-GB" sz="2000" dirty="0" smtClean="0"/>
          </a:p>
          <a:p>
            <a:pPr marL="342900" indent="-342900" algn="ctr">
              <a:buFontTx/>
              <a:buChar char="-"/>
            </a:pPr>
            <a:endParaRPr lang="en-GB" sz="2000" dirty="0"/>
          </a:p>
          <a:p>
            <a:pPr marL="342900" indent="-342900" algn="ctr">
              <a:buFontTx/>
              <a:buChar char="-"/>
            </a:pPr>
            <a:endParaRPr lang="en-GB" sz="2000" dirty="0" smtClean="0"/>
          </a:p>
          <a:p>
            <a:pPr algn="ctr"/>
            <a:r>
              <a:rPr lang="en-GB" sz="2000" dirty="0" err="1" smtClean="0"/>
              <a:t>Youtube</a:t>
            </a:r>
            <a:r>
              <a:rPr lang="en-GB" sz="2000" dirty="0" smtClean="0"/>
              <a:t> is always good for watching videos about landscapes and for accompanying music for craft activities. Also for sensory learners – if your trying inclusive craft or mark making, it’s a lovely engagement tool. 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1743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33" y="354790"/>
            <a:ext cx="9431736" cy="35640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4448" y="4505850"/>
            <a:ext cx="100741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recipes can be adapted and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tried to find quick and easy ones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672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71" y="2862332"/>
            <a:ext cx="4133333" cy="113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729" t="33681" r="11403" b="22073"/>
          <a:stretch/>
        </p:blipFill>
        <p:spPr>
          <a:xfrm>
            <a:off x="154019" y="145142"/>
            <a:ext cx="5337875" cy="1683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175" t="16418" r="36725" b="17312"/>
          <a:stretch/>
        </p:blipFill>
        <p:spPr>
          <a:xfrm>
            <a:off x="4833255" y="1465940"/>
            <a:ext cx="6908801" cy="4847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513" y="4351808"/>
            <a:ext cx="2657143" cy="1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7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288" t="19395" r="37282" b="19891"/>
          <a:stretch/>
        </p:blipFill>
        <p:spPr>
          <a:xfrm>
            <a:off x="5109027" y="2162628"/>
            <a:ext cx="6821715" cy="4441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75" y="3138103"/>
            <a:ext cx="4133333" cy="113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618" t="34871" r="14303" b="14732"/>
          <a:stretch/>
        </p:blipFill>
        <p:spPr>
          <a:xfrm>
            <a:off x="159656" y="145144"/>
            <a:ext cx="5617030" cy="209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770" y="4642096"/>
            <a:ext cx="2657143" cy="1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6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961" t="20189" r="52900" b="27629"/>
          <a:stretch/>
        </p:blipFill>
        <p:spPr>
          <a:xfrm>
            <a:off x="6338992" y="145142"/>
            <a:ext cx="5649809" cy="471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175" t="18404" r="37841" b="6200"/>
          <a:stretch/>
        </p:blipFill>
        <p:spPr>
          <a:xfrm>
            <a:off x="232229" y="268513"/>
            <a:ext cx="5775810" cy="4709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179" t="19792" r="39738" b="53819"/>
          <a:stretch/>
        </p:blipFill>
        <p:spPr>
          <a:xfrm>
            <a:off x="232229" y="4978401"/>
            <a:ext cx="5775810" cy="1760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465" y="5291815"/>
            <a:ext cx="4133333" cy="113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8224" y="5304506"/>
            <a:ext cx="1500577" cy="110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94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0213"/>
          <a:stretch/>
        </p:blipFill>
        <p:spPr>
          <a:xfrm>
            <a:off x="1670870" y="135208"/>
            <a:ext cx="8724413" cy="64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47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649" t="20387" r="39738" b="11954"/>
          <a:stretch/>
        </p:blipFill>
        <p:spPr>
          <a:xfrm>
            <a:off x="4557486" y="435429"/>
            <a:ext cx="6734628" cy="6011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76" y="2644619"/>
            <a:ext cx="4133333" cy="1133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770" y="4059132"/>
            <a:ext cx="2657143" cy="1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36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866" y="1045876"/>
            <a:ext cx="6616751" cy="415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61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904" t="30537" r="42602" b="26919"/>
          <a:stretch/>
        </p:blipFill>
        <p:spPr>
          <a:xfrm>
            <a:off x="577517" y="417095"/>
            <a:ext cx="4555957" cy="5892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9787"/>
          <a:stretch/>
        </p:blipFill>
        <p:spPr>
          <a:xfrm>
            <a:off x="5524031" y="124686"/>
            <a:ext cx="6341741" cy="4764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824" y="5099769"/>
            <a:ext cx="3860153" cy="168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81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414" t="28918" r="53681" b="4812"/>
          <a:stretch/>
        </p:blipFill>
        <p:spPr>
          <a:xfrm>
            <a:off x="6415314" y="377370"/>
            <a:ext cx="5370286" cy="6271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9936"/>
          <a:stretch/>
        </p:blipFill>
        <p:spPr>
          <a:xfrm>
            <a:off x="141523" y="130627"/>
            <a:ext cx="6128647" cy="4590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18" y="4448467"/>
            <a:ext cx="4295581" cy="22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42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751" t="29440" r="52219" b="7839"/>
          <a:stretch/>
        </p:blipFill>
        <p:spPr>
          <a:xfrm>
            <a:off x="144380" y="129863"/>
            <a:ext cx="2935705" cy="3042072"/>
          </a:xfrm>
          <a:prstGeom prst="rect">
            <a:avLst/>
          </a:prstGeom>
        </p:spPr>
      </p:pic>
      <p:pic>
        <p:nvPicPr>
          <p:cNvPr id="1026" name="Picture 2" descr="https://www.stemlittleexplorers.com/wp-content/uploads/2017/07/Origami-boat-Diagram-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85" y="1299410"/>
            <a:ext cx="3822866" cy="527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0071"/>
          <a:stretch/>
        </p:blipFill>
        <p:spPr>
          <a:xfrm>
            <a:off x="7077361" y="2634724"/>
            <a:ext cx="4905261" cy="3664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995" y="191884"/>
            <a:ext cx="4323992" cy="221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98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0197"/>
          <a:stretch/>
        </p:blipFill>
        <p:spPr>
          <a:xfrm>
            <a:off x="170552" y="130629"/>
            <a:ext cx="5715072" cy="4151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622" b="6821"/>
          <a:stretch/>
        </p:blipFill>
        <p:spPr>
          <a:xfrm>
            <a:off x="4426857" y="3160991"/>
            <a:ext cx="7514399" cy="353009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472798" y="6168571"/>
            <a:ext cx="522514" cy="5225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H="1" flipV="1">
            <a:off x="10784114" y="2090057"/>
            <a:ext cx="949941" cy="40785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237503" y="872371"/>
            <a:ext cx="44965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Pick up the little man 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 place him anywhere </a:t>
            </a:r>
          </a:p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 goes blue!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352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856" t="20982" r="32598" b="9970"/>
          <a:stretch/>
        </p:blipFill>
        <p:spPr>
          <a:xfrm>
            <a:off x="1538513" y="130628"/>
            <a:ext cx="8984343" cy="65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3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886" y="151562"/>
            <a:ext cx="11335657" cy="79714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 Links to further activities:</a:t>
            </a:r>
          </a:p>
          <a:p>
            <a:pPr algn="ctr"/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Phonics Play phases 2 – 5 </a:t>
            </a:r>
          </a:p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https://www.phonicsplay.co.uk/BuriedTreasure2.html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Top marks themed island resources and activities to explore </a:t>
            </a:r>
          </a:p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https://www.topmarks.co.uk/Search.aspx?q=island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571500" indent="-571500" algn="ctr">
              <a:buFontTx/>
              <a:buChar char="-"/>
            </a:pP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Youtube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Kensuke’s kingdom videos  </a:t>
            </a:r>
          </a:p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https://www.youtube.com/watch?v=pAqlVRiCVvw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(summary of the whole story)</a:t>
            </a:r>
          </a:p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/>
              </a:rPr>
              <a:t>https://www.youtube.com/watch?v=N8y-5JcoKKc&amp;t=31s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(Book trailer) </a:t>
            </a:r>
          </a:p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6"/>
              </a:rPr>
              <a:t>https://www.youtube.com/watch?v=XDY81-fQaS4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(Introduction from the Author)  </a:t>
            </a:r>
          </a:p>
          <a:p>
            <a:pPr algn="ctr"/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614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406</Words>
  <Application>Microsoft Office PowerPoint</Application>
  <PresentationFormat>Widescreen</PresentationFormat>
  <Paragraphs>50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Legge-Hillier</dc:creator>
  <cp:lastModifiedBy>Barbara.Horton - SCH.606</cp:lastModifiedBy>
  <cp:revision>16</cp:revision>
  <dcterms:created xsi:type="dcterms:W3CDTF">2020-03-26T12:48:11Z</dcterms:created>
  <dcterms:modified xsi:type="dcterms:W3CDTF">2020-03-27T14:54:13Z</dcterms:modified>
</cp:coreProperties>
</file>